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50" r:id="rId2"/>
    <p:sldMasterId id="2147484314" r:id="rId3"/>
  </p:sldMasterIdLst>
  <p:notesMasterIdLst>
    <p:notesMasterId r:id="rId101"/>
  </p:notesMasterIdLst>
  <p:handoutMasterIdLst>
    <p:handoutMasterId r:id="rId102"/>
  </p:handoutMasterIdLst>
  <p:sldIdLst>
    <p:sldId id="653" r:id="rId4"/>
    <p:sldId id="271" r:id="rId5"/>
    <p:sldId id="283" r:id="rId6"/>
    <p:sldId id="652" r:id="rId7"/>
    <p:sldId id="499" r:id="rId8"/>
    <p:sldId id="497" r:id="rId9"/>
    <p:sldId id="498" r:id="rId10"/>
    <p:sldId id="287" r:id="rId11"/>
    <p:sldId id="257" r:id="rId12"/>
    <p:sldId id="378" r:id="rId13"/>
    <p:sldId id="289" r:id="rId14"/>
    <p:sldId id="538" r:id="rId15"/>
    <p:sldId id="500" r:id="rId16"/>
    <p:sldId id="541" r:id="rId17"/>
    <p:sldId id="542" r:id="rId18"/>
    <p:sldId id="544" r:id="rId19"/>
    <p:sldId id="545" r:id="rId20"/>
    <p:sldId id="546" r:id="rId21"/>
    <p:sldId id="531" r:id="rId22"/>
    <p:sldId id="532" r:id="rId23"/>
    <p:sldId id="290" r:id="rId24"/>
    <p:sldId id="295" r:id="rId25"/>
    <p:sldId id="296" r:id="rId26"/>
    <p:sldId id="306" r:id="rId27"/>
    <p:sldId id="307" r:id="rId28"/>
    <p:sldId id="308" r:id="rId29"/>
    <p:sldId id="309" r:id="rId30"/>
    <p:sldId id="310" r:id="rId31"/>
    <p:sldId id="397" r:id="rId32"/>
    <p:sldId id="311" r:id="rId33"/>
    <p:sldId id="642" r:id="rId34"/>
    <p:sldId id="643" r:id="rId35"/>
    <p:sldId id="522" r:id="rId36"/>
    <p:sldId id="523" r:id="rId37"/>
    <p:sldId id="552" r:id="rId38"/>
    <p:sldId id="547" r:id="rId39"/>
    <p:sldId id="548" r:id="rId40"/>
    <p:sldId id="549" r:id="rId41"/>
    <p:sldId id="644" r:id="rId42"/>
    <p:sldId id="398" r:id="rId43"/>
    <p:sldId id="527" r:id="rId44"/>
    <p:sldId id="338" r:id="rId45"/>
    <p:sldId id="318" r:id="rId46"/>
    <p:sldId id="486" r:id="rId47"/>
    <p:sldId id="320" r:id="rId48"/>
    <p:sldId id="321" r:id="rId49"/>
    <p:sldId id="554" r:id="rId50"/>
    <p:sldId id="323" r:id="rId51"/>
    <p:sldId id="325" r:id="rId52"/>
    <p:sldId id="326" r:id="rId53"/>
    <p:sldId id="355" r:id="rId54"/>
    <p:sldId id="356" r:id="rId55"/>
    <p:sldId id="553" r:id="rId56"/>
    <p:sldId id="466" r:id="rId57"/>
    <p:sldId id="555" r:id="rId58"/>
    <p:sldId id="328" r:id="rId59"/>
    <p:sldId id="330" r:id="rId60"/>
    <p:sldId id="331" r:id="rId61"/>
    <p:sldId id="332" r:id="rId62"/>
    <p:sldId id="361" r:id="rId63"/>
    <p:sldId id="404" r:id="rId64"/>
    <p:sldId id="645" r:id="rId65"/>
    <p:sldId id="646" r:id="rId66"/>
    <p:sldId id="647" r:id="rId67"/>
    <p:sldId id="343" r:id="rId68"/>
    <p:sldId id="344" r:id="rId69"/>
    <p:sldId id="345" r:id="rId70"/>
    <p:sldId id="624" r:id="rId71"/>
    <p:sldId id="640" r:id="rId72"/>
    <p:sldId id="346" r:id="rId73"/>
    <p:sldId id="347" r:id="rId74"/>
    <p:sldId id="348" r:id="rId75"/>
    <p:sldId id="349" r:id="rId76"/>
    <p:sldId id="350" r:id="rId77"/>
    <p:sldId id="491" r:id="rId78"/>
    <p:sldId id="405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407" r:id="rId89"/>
    <p:sldId id="377" r:id="rId90"/>
    <p:sldId id="379" r:id="rId91"/>
    <p:sldId id="380" r:id="rId92"/>
    <p:sldId id="381" r:id="rId93"/>
    <p:sldId id="382" r:id="rId94"/>
    <p:sldId id="648" r:id="rId95"/>
    <p:sldId id="649" r:id="rId96"/>
    <p:sldId id="650" r:id="rId97"/>
    <p:sldId id="399" r:id="rId98"/>
    <p:sldId id="537" r:id="rId99"/>
    <p:sldId id="291" r:id="rId100"/>
  </p:sldIdLst>
  <p:sldSz cx="9144000" cy="6858000" type="screen4x3"/>
  <p:notesSz cx="6858000" cy="9144000"/>
  <p:custDataLst>
    <p:tags r:id="rId103"/>
  </p:custDataLst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7" userDrawn="1">
          <p15:clr>
            <a:srgbClr val="A4A3A4"/>
          </p15:clr>
        </p15:guide>
        <p15:guide id="2" pos="5443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86352" autoAdjust="0"/>
  </p:normalViewPr>
  <p:slideViewPr>
    <p:cSldViewPr snapToGrid="0">
      <p:cViewPr varScale="1">
        <p:scale>
          <a:sx n="36" d="100"/>
          <a:sy n="36" d="100"/>
        </p:scale>
        <p:origin x="1766" y="38"/>
      </p:cViewPr>
      <p:guideLst>
        <p:guide pos="317"/>
        <p:guide pos="5443"/>
        <p:guide orient="horz" pos="414"/>
        <p:guide orient="horz" pos="3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5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76C01-2996-41EA-87C6-D94E8BA12DB2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2023年3月6日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A50F75F-AD11-4973-BAED-59A0098129E9}" type="datetime2">
              <a:rPr lang="zh-CN" altLang="en-US" smtClean="0"/>
              <a:pPr/>
              <a:t>2023年3月6日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49CD1C7F-0836-45EF-B0D5-C8289C26A76C}" type="slidenum">
              <a:rPr kumimoji="0" lang="zh-CN" altLang="en-US" sz="1200" b="0" smtClean="0">
                <a:latin typeface="Arial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2</a:t>
            </a:fld>
            <a:endParaRPr kumimoji="0" lang="en-US" altLang="zh-CN" sz="12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2776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16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35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17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</p:spTree>
    <p:extLst>
      <p:ext uri="{BB962C8B-B14F-4D97-AF65-F5344CB8AC3E}">
        <p14:creationId xmlns:p14="http://schemas.microsoft.com/office/powerpoint/2010/main" val="1940463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18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8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67C5A8B8-7172-F644-BD82-254E45B44EDB}" type="slidenum">
              <a:rPr lang="en-US" altLang="zh-CN"/>
              <a:pPr algn="r">
                <a:defRPr/>
              </a:pPr>
              <a:t>19</a:t>
            </a:fld>
            <a:endParaRPr lang="en-US" altLang="zh-CN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4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6076902E-CAD4-5243-923B-A8B946FAB465}" type="slidenum">
              <a:rPr lang="en-US" altLang="zh-CN"/>
              <a:pPr algn="r">
                <a:defRPr/>
              </a:pPr>
              <a:t>20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Arial" charset="0"/>
                <a:ea typeface="宋体" charset="0"/>
              </a:rPr>
              <a:t>主讲</a:t>
            </a: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765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11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46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节主讲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710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操作系统能够不断发展，其原因</a:t>
            </a:r>
            <a:endParaRPr lang="en-US" altLang="zh-CN" dirty="0"/>
          </a:p>
          <a:p>
            <a:pPr lvl="1">
              <a:lnSpc>
                <a:spcPct val="230000"/>
              </a:lnSpc>
              <a:buFontTx/>
              <a:buAutoNum type="arabicPeriod"/>
              <a:defRPr/>
            </a:pPr>
            <a:r>
              <a:rPr lang="zh-CN" altLang="en-US" dirty="0"/>
              <a:t>不断提高计算机资源利用率 </a:t>
            </a:r>
            <a:endParaRPr lang="en-US" altLang="zh-CN" dirty="0"/>
          </a:p>
          <a:p>
            <a:pPr lvl="1">
              <a:lnSpc>
                <a:spcPct val="230000"/>
              </a:lnSpc>
              <a:buFontTx/>
              <a:buAutoNum type="arabicPeriod"/>
              <a:defRPr/>
            </a:pPr>
            <a:r>
              <a:rPr lang="zh-CN" altLang="en-US" dirty="0"/>
              <a:t>方便用户</a:t>
            </a:r>
            <a:endParaRPr lang="en-US" altLang="zh-CN" dirty="0"/>
          </a:p>
          <a:p>
            <a:pPr lvl="1">
              <a:lnSpc>
                <a:spcPct val="230000"/>
              </a:lnSpc>
              <a:buFontTx/>
              <a:buAutoNum type="arabicPeriod"/>
              <a:defRPr/>
            </a:pPr>
            <a:r>
              <a:rPr lang="zh-CN" altLang="en-US" dirty="0"/>
              <a:t>器件的不断更新换代 </a:t>
            </a:r>
            <a:endParaRPr lang="en-US" altLang="zh-CN" dirty="0"/>
          </a:p>
          <a:p>
            <a:pPr lvl="1">
              <a:lnSpc>
                <a:spcPct val="230000"/>
              </a:lnSpc>
              <a:buFontTx/>
              <a:buAutoNum type="arabicPeriod"/>
              <a:defRPr/>
            </a:pPr>
            <a:r>
              <a:rPr lang="zh-CN" altLang="en-US" dirty="0"/>
              <a:t>计算机体系结构的不断发展 </a:t>
            </a:r>
            <a:endParaRPr lang="en-US" altLang="zh-CN" dirty="0"/>
          </a:p>
          <a:p>
            <a:pPr lvl="1">
              <a:lnSpc>
                <a:spcPct val="230000"/>
              </a:lnSpc>
              <a:buFontTx/>
              <a:buAutoNum type="arabicPeriod"/>
              <a:defRPr/>
            </a:pPr>
            <a:r>
              <a:rPr lang="zh-CN" altLang="en-US" dirty="0"/>
              <a:t>不断提出新的应用需求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7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71499D1-9F2A-0440-BD11-41E066E39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58040A30-7749-4D64-A411-0CC02E8A7264}" type="slidenum">
              <a:rPr lang="en-US" altLang="zh-CN"/>
              <a:pPr algn="r">
                <a:defRPr/>
              </a:pPr>
              <a:t>3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8C700A8-3CDF-AD4E-9CFD-3676822E77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275DBC0-E480-3D4C-BC1E-DEE64F04F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78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34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1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35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21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36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07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37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80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1644EEA1-EB2C-3142-A3D7-ED8101A225D6}" type="slidenum">
              <a:rPr lang="en-US" altLang="zh-CN"/>
              <a:pPr algn="r">
                <a:defRPr/>
              </a:pPr>
              <a:t>38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在脱机输入</a:t>
            </a:r>
            <a:r>
              <a:rPr lang="en-US" altLang="zh-CN" dirty="0"/>
              <a:t>/</a:t>
            </a:r>
            <a:r>
              <a:rPr lang="zh-CN" altLang="en-US" dirty="0"/>
              <a:t>输出方式基础上增加监督程序（</a:t>
            </a:r>
            <a:r>
              <a:rPr lang="en-US" altLang="zh-CN" dirty="0"/>
              <a:t>Monitor</a:t>
            </a:r>
            <a:r>
              <a:rPr lang="zh-CN" altLang="en-US" dirty="0"/>
              <a:t>）。在内存中仅存一道作业运行，运行结束或出错，才自动调另一道作业运行。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68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4DEDF803-DF93-E14E-B38F-FEE96545476F}" type="slidenum">
              <a:rPr lang="en-US" altLang="zh-CN"/>
              <a:pPr algn="r">
                <a:defRPr/>
              </a:pPr>
              <a:t>41</a:t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75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zh-CN" altLang="en-US" dirty="0"/>
              <a:t>操作系统的定义</a:t>
            </a:r>
            <a:endParaRPr lang="en-US" altLang="zh-CN" dirty="0"/>
          </a:p>
          <a:p>
            <a:pPr marL="400050" lvl="1" indent="0" eaLnBrk="1" hangingPunct="1">
              <a:defRPr/>
            </a:pPr>
            <a:r>
              <a:rPr lang="zh-CN" altLang="en-US" sz="2800" dirty="0"/>
              <a:t>操作系统是一组控制和管理计算机硬件和软件资源，合理地对各类作业进行调度，以及方便用户使用的程序的集合。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664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单用户单任务操作系统</a:t>
            </a:r>
            <a:endParaRPr lang="en-US" altLang="zh-CN" dirty="0"/>
          </a:p>
          <a:p>
            <a:pPr lvl="1"/>
            <a:r>
              <a:rPr lang="en-US" altLang="zh-CN" dirty="0"/>
              <a:t>CP/M 1974 8</a:t>
            </a:r>
            <a:r>
              <a:rPr lang="zh-CN" altLang="en-US" dirty="0"/>
              <a:t>位机中 </a:t>
            </a:r>
            <a:r>
              <a:rPr lang="en-US" altLang="zh-CN" dirty="0"/>
              <a:t>Digital Research</a:t>
            </a:r>
          </a:p>
          <a:p>
            <a:pPr lvl="1"/>
            <a:r>
              <a:rPr lang="en-US" altLang="zh-CN" dirty="0"/>
              <a:t>MS-DOS 1981 IBM</a:t>
            </a:r>
          </a:p>
          <a:p>
            <a:r>
              <a:rPr lang="zh-CN" altLang="en-US" dirty="0"/>
              <a:t>单用户多任务操作系统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系列 </a:t>
            </a:r>
            <a:r>
              <a:rPr lang="en-US" altLang="zh-CN" dirty="0"/>
              <a:t>1985 </a:t>
            </a:r>
            <a:r>
              <a:rPr lang="zh-CN" altLang="en-US" dirty="0"/>
              <a:t>微软</a:t>
            </a:r>
            <a:endParaRPr lang="en-US" altLang="zh-CN" dirty="0"/>
          </a:p>
          <a:p>
            <a:r>
              <a:rPr lang="zh-CN" altLang="en-US" dirty="0"/>
              <a:t>多用户多任务操作系统</a:t>
            </a:r>
            <a:endParaRPr lang="en-US" altLang="zh-CN" dirty="0"/>
          </a:p>
          <a:p>
            <a:pPr lvl="1"/>
            <a:r>
              <a:rPr lang="en-US" altLang="zh-CN" dirty="0"/>
              <a:t>Unix 1973 </a:t>
            </a:r>
            <a:r>
              <a:rPr lang="zh-CN" altLang="en-US" dirty="0"/>
              <a:t>美国电报电话公司</a:t>
            </a:r>
            <a:endParaRPr lang="en-US" altLang="zh-CN" dirty="0"/>
          </a:p>
          <a:p>
            <a:pPr lvl="1"/>
            <a:r>
              <a:rPr lang="en-US" altLang="zh-CN" dirty="0"/>
              <a:t>Solaris 1972 SUN</a:t>
            </a:r>
          </a:p>
          <a:p>
            <a:pPr lvl="1"/>
            <a:r>
              <a:rPr lang="en-US" altLang="zh-CN" dirty="0"/>
              <a:t>Linux 1991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130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节主讲。</a:t>
            </a:r>
            <a:endParaRPr lang="en-US" altLang="zh-CN" dirty="0"/>
          </a:p>
          <a:p>
            <a:r>
              <a:rPr lang="zh-CN" altLang="en-US" dirty="0"/>
              <a:t>现代操作系统的两个基本特征是 </a:t>
            </a:r>
            <a:r>
              <a:rPr lang="en-US" altLang="zh-CN" dirty="0"/>
              <a:t>(  ) </a:t>
            </a:r>
            <a:r>
              <a:rPr lang="zh-CN" altLang="en-US" dirty="0"/>
              <a:t>和资源共享。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 A.</a:t>
            </a:r>
            <a:r>
              <a:rPr lang="zh-CN" altLang="en-US" dirty="0"/>
              <a:t>多道程序设计 </a:t>
            </a:r>
            <a:r>
              <a:rPr lang="en-US" altLang="zh-CN" dirty="0"/>
              <a:t>B.</a:t>
            </a:r>
            <a:r>
              <a:rPr lang="zh-CN" altLang="en-US" dirty="0"/>
              <a:t>中断处理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C.</a:t>
            </a:r>
            <a:r>
              <a:rPr lang="zh-CN" altLang="en-US" dirty="0"/>
              <a:t>程序的并发执行 </a:t>
            </a:r>
            <a:r>
              <a:rPr lang="en-US" altLang="zh-CN" dirty="0"/>
              <a:t>D.</a:t>
            </a:r>
            <a:r>
              <a:rPr lang="zh-CN" altLang="en-US" dirty="0"/>
              <a:t>实现分时与实时处理</a:t>
            </a:r>
          </a:p>
          <a:p>
            <a:r>
              <a:rPr lang="zh-CN" altLang="en-US" dirty="0"/>
              <a:t>　　答案</a:t>
            </a:r>
            <a:r>
              <a:rPr lang="en-US" altLang="zh-CN" dirty="0"/>
              <a:t> C</a:t>
            </a:r>
          </a:p>
          <a:p>
            <a:endParaRPr lang="zh-CN" altLang="en-US" dirty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13A23DF-E05D-4A77-B5A1-BADEE061673F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35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548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7F96EAC9-EA72-4846-A33C-B7C57EFF8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D4D7A9-5C4F-406F-92EB-DD9287FD994D}" type="slidenum">
              <a:rPr lang="en-US" altLang="zh-CN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CB9DA45-94FB-4306-8492-82ACDAE52B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0690BCA-FEF3-46FE-8246-0BE6831FD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6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endParaRPr lang="en-US" altLang="zh-CN" dirty="0"/>
          </a:p>
          <a:p>
            <a:pPr lvl="2"/>
            <a:r>
              <a:rPr lang="zh-CN" altLang="en-US" dirty="0"/>
              <a:t>停停走走</a:t>
            </a:r>
          </a:p>
          <a:p>
            <a:pPr lvl="1"/>
            <a:r>
              <a:rPr lang="zh-CN" altLang="en-US" dirty="0"/>
              <a:t>运行进度不可预知。</a:t>
            </a:r>
          </a:p>
          <a:p>
            <a:r>
              <a:rPr lang="zh-CN" altLang="en-US" dirty="0"/>
              <a:t>异步的正确性：虚拟的顺序性</a:t>
            </a:r>
            <a:endParaRPr lang="en-US" altLang="zh-CN" dirty="0"/>
          </a:p>
          <a:p>
            <a:r>
              <a:rPr lang="zh-CN" altLang="en-US" dirty="0"/>
              <a:t>异步的影响：难以重现错误、不确定性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720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删除了此页后续的展开内容，在后续对应章节讲述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348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1.5</a:t>
            </a:r>
            <a:r>
              <a:rPr kumimoji="1" lang="zh-CN" altLang="en-US" dirty="0"/>
              <a:t>节略讲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754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1988" indent="-661988" algn="just" eaLnBrk="1" hangingPunct="1">
              <a:spcBef>
                <a:spcPct val="0"/>
              </a:spcBef>
            </a:pPr>
            <a:r>
              <a:rPr lang="en-US" altLang="zh-CN" b="1" dirty="0">
                <a:solidFill>
                  <a:srgbClr val="0000CC"/>
                </a:solidFill>
              </a:rPr>
              <a:t> </a:t>
            </a:r>
            <a:r>
              <a:rPr lang="zh-CN" altLang="en-US" b="1" dirty="0">
                <a:solidFill>
                  <a:srgbClr val="0000CC"/>
                </a:solidFill>
              </a:rPr>
              <a:t>层次的设置时应考虑的几个因素</a:t>
            </a:r>
          </a:p>
          <a:p>
            <a:pPr marL="661988" indent="-661988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tx2"/>
              </a:solidFill>
              <a:latin typeface="仿宋_GB2312"/>
              <a:ea typeface="仿宋_GB2312"/>
              <a:cs typeface="仿宋_GB2312"/>
            </a:endParaRPr>
          </a:p>
          <a:p>
            <a:pPr marL="661988" indent="-661988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）程序嵌套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。通常</a:t>
            </a:r>
            <a:r>
              <a:rPr lang="en-US" altLang="zh-CN" b="1" dirty="0">
                <a:latin typeface="仿宋_GB2312"/>
                <a:ea typeface="仿宋_GB2312"/>
                <a:cs typeface="仿宋_GB2312"/>
              </a:rPr>
              <a:t>OS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的每个功能的实现，并非是只用一个程序便能完成的，而是要经由若干个软件层才有可能完成，因此在考虑实现</a:t>
            </a:r>
            <a:r>
              <a:rPr lang="en-US" altLang="zh-CN" b="1" dirty="0">
                <a:latin typeface="仿宋_GB2312"/>
                <a:ea typeface="仿宋_GB2312"/>
                <a:cs typeface="仿宋_GB2312"/>
              </a:rPr>
              <a:t>OS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时，每个功能可能形成的程序嵌套。 </a:t>
            </a:r>
          </a:p>
          <a:p>
            <a:pPr marL="661988" indent="-661988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）运行频率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。将那些经常活跃的模块放在最接近硬件的层 。</a:t>
            </a:r>
          </a:p>
          <a:p>
            <a:pPr marL="661988" indent="-661988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）公用模块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。把供多种资源管理程序调用的公用模块，设置在最低层， 以便调用。</a:t>
            </a:r>
          </a:p>
          <a:p>
            <a:pPr marL="661988" indent="-661988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仿宋_GB2312"/>
                <a:ea typeface="仿宋_GB2312"/>
                <a:cs typeface="仿宋_GB2312"/>
              </a:rPr>
              <a:t>）用户接口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。命令接口、程序接口以及图形用户接口。这些接口应设置在</a:t>
            </a:r>
            <a:r>
              <a:rPr lang="en-US" altLang="zh-CN" b="1" dirty="0">
                <a:latin typeface="仿宋_GB2312"/>
                <a:ea typeface="仿宋_GB2312"/>
                <a:cs typeface="仿宋_GB2312"/>
              </a:rPr>
              <a:t>OS</a:t>
            </a:r>
            <a:r>
              <a:rPr lang="zh-CN" altLang="en-US" b="1" dirty="0">
                <a:latin typeface="仿宋_GB2312"/>
                <a:ea typeface="仿宋_GB2312"/>
                <a:cs typeface="仿宋_GB2312"/>
              </a:rPr>
              <a:t>的最高层，直接提供给用户使用。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709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双模式基础平台子系统其总体结构包含两个模式模块；它们分别在两种不同的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特权模式下运行。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注：习惯上，人们把双模式基础平台子系统的这两个模式模块分别称为</a:t>
            </a:r>
            <a:r>
              <a:rPr lang="zh-CN" altLang="en-US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核外子系统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zh-CN" altLang="en-US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核心子系统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；把核外子系统所使用的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的模式称为</a:t>
            </a:r>
            <a:r>
              <a:rPr lang="en-US" altLang="zh-CN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User Mode 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，把核心子系统所使用的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CPU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特权模式称为 </a:t>
            </a:r>
            <a:r>
              <a:rPr lang="en-US" altLang="zh-CN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Kernel Mode</a:t>
            </a:r>
            <a:r>
              <a:rPr lang="zh-CN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。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5380A5-BC1C-4666-BBCF-2A879DA882C2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17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 </a:t>
            </a:r>
            <a:r>
              <a:rPr lang="zh-CN" altLang="en-US"/>
              <a:t>微内核并非是一个完整的</a:t>
            </a:r>
            <a:r>
              <a:rPr lang="en-US" altLang="zh-CN"/>
              <a:t>OS</a:t>
            </a:r>
            <a:r>
              <a:rPr lang="zh-CN" altLang="en-US"/>
              <a:t>， 而只是为构建通用</a:t>
            </a:r>
            <a:r>
              <a:rPr lang="en-US" altLang="zh-CN"/>
              <a:t>OS</a:t>
            </a:r>
            <a:r>
              <a:rPr lang="zh-CN" altLang="en-US"/>
              <a:t>提供一个重要基础。由于在微内核</a:t>
            </a:r>
            <a:r>
              <a:rPr lang="en-US" altLang="zh-CN"/>
              <a:t>OS</a:t>
            </a:r>
            <a:r>
              <a:rPr lang="zh-CN" altLang="en-US"/>
              <a:t>结构中，通常都采用了客户</a:t>
            </a:r>
            <a:r>
              <a:rPr lang="en-US" altLang="zh-CN"/>
              <a:t>/</a:t>
            </a:r>
            <a:r>
              <a:rPr lang="zh-CN" altLang="en-US"/>
              <a:t>服务器模式，因此</a:t>
            </a:r>
            <a:r>
              <a:rPr lang="en-US" altLang="zh-CN"/>
              <a:t>OS</a:t>
            </a:r>
            <a:r>
              <a:rPr lang="zh-CN" altLang="en-US"/>
              <a:t>的大部分功能和服务，都是由若干服务器来提供的， 如文件服务器、作业服务器和网络服务器等。</a:t>
            </a:r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39087" indent="-28426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37056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591879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46702" indent="-22741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01524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56347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11169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65992" indent="-2274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7645F81-CB7F-46FF-9233-0C445D09AC01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26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>
                <a:solidFill>
                  <a:srgbClr val="2D2E2D"/>
                </a:solidFill>
              </a:rPr>
              <a:pPr/>
              <a:t>96</a:t>
            </a:fld>
            <a:endParaRPr lang="zh-CN" altLang="en-US" dirty="0">
              <a:solidFill>
                <a:srgbClr val="2D2E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36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fld id="{49CD1C7F-0836-45EF-B0D5-C8289C26A76C}" type="slidenum">
              <a:rPr kumimoji="0" lang="zh-CN" altLang="en-US" sz="1200" b="0" smtClean="0">
                <a:latin typeface="Arial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t>97</a:t>
            </a:fld>
            <a:endParaRPr kumimoji="0" lang="en-US" altLang="zh-CN" sz="12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8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5B5A6FA-E8C6-4BAA-8CC7-58B8F221D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E921512-D31F-4699-A2B8-7012D214FE94}" type="slidenum">
              <a:rPr lang="en-US" altLang="zh-CN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2B139E7-E277-4658-B3BB-B660261B5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DA65861-8B64-49C8-AD10-E290C8C1D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zh-CN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9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86D72709-529C-4B3A-928D-788F2A879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C6394D2-F4E9-4C84-8DC2-7BA9BDD36129}" type="slidenum">
              <a:rPr lang="en-US" altLang="zh-CN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BD14A9AE-97E3-46E1-A99B-6E27F85329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DC2C06EB-6D5F-4371-9F3C-C844E6151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kumimoji="1" lang="zh-CN" altLang="zh-CN" b="1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6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65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13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2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14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02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defRPr/>
            </a:pPr>
            <a:fld id="{B67F2BB6-912B-1147-AF1B-3E8A72B2D88B}" type="slidenum">
              <a:rPr lang="en-US" altLang="zh-CN"/>
              <a:pPr algn="r">
                <a:defRPr/>
              </a:pPr>
              <a:t>15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选讲</a:t>
            </a:r>
          </a:p>
          <a:p>
            <a:pPr eaLnBrk="1" hangingPunct="1">
              <a:defRPr/>
            </a:pPr>
            <a:endParaRPr lang="zh-CN" altLang="zh-CN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7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6" name="直接连接符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接连接符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接连接符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​​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接连接符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​​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接连接符​​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接连接符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​​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接连接符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172" y="3421151"/>
            <a:ext cx="8196547" cy="1871475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ctr">
              <a:lnSpc>
                <a:spcPct val="100000"/>
              </a:lnSpc>
              <a:defRPr sz="4050" cap="none" baseline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0384" y="5432564"/>
            <a:ext cx="7203233" cy="457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just">
              <a:spcBef>
                <a:spcPts val="0"/>
              </a:spcBef>
              <a:buNone/>
              <a:defRPr sz="15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zh-CN" altLang="en-US" noProof="0" dirty="0"/>
              <a:t>单击以编辑母版副标题样式</a:t>
            </a:r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971550" y="5294175"/>
            <a:ext cx="7200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F1902921-415F-4ADD-9856-C88A0B199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1962" y="156092"/>
            <a:ext cx="6774147" cy="36232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392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12696B-B919-4721-BAF4-7F8DAE452C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538AC6-0A5F-4C9C-8F6E-D530104C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E0437-1294-4CB0-A029-21DCBC7371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10714F-F729-42FC-A961-3D0D6CA7F9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61281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A7E15F-7596-4C23-84A6-CAE3E89FA2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2E4691-76AA-40D7-81E3-D565CBA420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3EDA99-7ECA-40D2-9F99-CA36FC50D7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948D60-61EF-454D-9F27-71027A67CE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372738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41236-C388-44B1-989B-9B4119DE44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452135-630D-40B1-AC13-3E73DA2A4C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AD76B-4749-459E-8114-B9FEB66F37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E5B9D2-CEDE-4D71-A70E-F8BAE31DE7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22290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BA7FCA-EBBF-4604-B443-4ED29FD2FB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3C102A-C784-4EEC-96E4-842760933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C4B0951-D9AB-4A34-88E4-81EBC4006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246E73-3505-4FE1-8CCE-CEF3BC3369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70595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6B37F27-F07F-49CF-B7BA-8CD8D94BC1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2E9AC7-2152-40F5-A259-4C3060637F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72C01D-F7D9-45A9-A0D4-681236641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16F8A-FEEA-4F1F-971A-A0ED342B08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70970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50AECD-871D-4124-9D21-A091BF0CB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C85C51-6254-423C-9C2E-CAF2DE71C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90D1B0B-6C40-4FF1-ACBC-89FB273461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8A7357-8D74-4999-BF88-612272AD1A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4513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9CB3E-B867-41AA-9968-50BC3A081A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BB19C-B814-4EF5-BC27-3968DBC86A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8E421-135A-4C3A-BF5B-29E091B5BF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7A553-0A9A-4707-9354-700178EBC1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87884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E1533-1808-4910-9CA8-4562D9DEE8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ED5B2-914D-4B4D-9E2B-0A58A1FA2F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72F93-3E32-4610-BE2F-930F536E3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1004A-1735-4177-A091-FD94D9109C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0345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98E041-B127-4EDF-BEA1-8B957334A9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35DCE9-FA14-4AC3-8BD5-5C090D868E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8DF38C-DA01-476B-99CC-B0EFC8B4DE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07A88C-DAD4-4A15-AF1D-4EC1CC328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07870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72BC1E-EAA1-40DD-90C1-7CC9397699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02F01C-494C-4475-A450-8E336DF70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AD7EDB-BD07-4E97-BDAC-9839E783D2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6E581D-AE67-4734-9C95-6514AB7024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0181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10" name="直接连接符​​(S)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接连接符​​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​​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接连接符​​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接连接符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​​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接连接符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3489110" y="0"/>
            <a:ext cx="5652776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453" y="256446"/>
            <a:ext cx="3015197" cy="156087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453" y="2103379"/>
            <a:ext cx="3010081" cy="40936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cxnSp>
        <p:nvCxnSpPr>
          <p:cNvPr id="60" name="直接连接符 59"/>
          <p:cNvCxnSpPr>
            <a:cxnSpLocks/>
          </p:cNvCxnSpPr>
          <p:nvPr userDrawn="1"/>
        </p:nvCxnSpPr>
        <p:spPr>
          <a:xfrm>
            <a:off x="190453" y="1973877"/>
            <a:ext cx="30026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20184" y="7835016"/>
            <a:ext cx="4596023" cy="22243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</a:rPr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1085" y="6390871"/>
            <a:ext cx="1541738" cy="3340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432DCC3-517C-49BA-ABA2-B2F6E7404DD7}" type="datetime2">
              <a:rPr lang="zh-CN" altLang="en-US" smtClean="0">
                <a:solidFill>
                  <a:prstClr val="white"/>
                </a:solidFill>
              </a:rPr>
              <a:pPr/>
              <a:t>2023年3月6日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332979" y="6502497"/>
            <a:ext cx="689162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3" name="SmartArt 占位符 62">
            <a:extLst>
              <a:ext uri="{FF2B5EF4-FFF2-40B4-BE49-F238E27FC236}">
                <a16:creationId xmlns:a16="http://schemas.microsoft.com/office/drawing/2014/main" id="{3E98ACF1-74AC-4D1D-9784-D1507B787DC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3724393" y="362927"/>
            <a:ext cx="5026151" cy="602793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18D2C0-E693-4339-8639-F69E08E037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E0A4BB-8214-4E2F-B718-6A4EBD2187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320F6E-2292-4FBE-AC20-35D7E942B4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2DD65C-3DBA-4A1C-BD05-7274DCB74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8853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B354D21-451C-4103-B88D-5C02A931FE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ACD8F7C-F5DE-4150-A2D7-6F67FC6E9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62E259-D1B9-4063-ABA8-29BBB18363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678641-1B56-40B2-BA16-0F8330C640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362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E5787-7029-432C-8BD8-38EF68BE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EE9DE-1458-4852-B4C3-2C5A71E2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441CF-ED25-4E3A-BF2D-66CAA33F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D5A36D-487E-4B9B-80A2-60B13BEFA2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855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01AEB1-8F05-44CB-A29F-536C8152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F941F2-015E-4128-B674-C4BA2443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02FB34-D369-4F7A-8719-5B90F731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520078B-968E-4123-A003-F241C4AED6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2729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6" name="直接连接符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接连接符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接连接符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​​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接连接符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​​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接连接符​​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接连接符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​​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接连接符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172" y="3421151"/>
            <a:ext cx="8196547" cy="1871475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ctr">
              <a:lnSpc>
                <a:spcPct val="100000"/>
              </a:lnSpc>
              <a:defRPr sz="4050" cap="none" baseline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0384" y="5432564"/>
            <a:ext cx="7203233" cy="457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just">
              <a:spcBef>
                <a:spcPts val="0"/>
              </a:spcBef>
              <a:buNone/>
              <a:defRPr sz="15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zh-CN" altLang="en-US" noProof="0" dirty="0"/>
              <a:t>单击以编辑母版副标题样式</a:t>
            </a:r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971550" y="5294175"/>
            <a:ext cx="7200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F1902921-415F-4ADD-9856-C88A0B199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1962" y="156092"/>
            <a:ext cx="6774147" cy="36232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88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9144002" cy="6858000"/>
            <a:chOff x="-1" y="0"/>
            <a:chExt cx="12192002" cy="6858000"/>
          </a:xfrm>
        </p:grpSpPr>
        <p:cxnSp>
          <p:nvCxnSpPr>
            <p:cNvPr id="10" name="直接连接符​​(S)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接连接符​​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​​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接连接符​​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接连接符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​​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接连接符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3489110" y="0"/>
            <a:ext cx="5652776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453" y="256446"/>
            <a:ext cx="3015197" cy="156087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0453" y="2103379"/>
            <a:ext cx="3010081" cy="40936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cxnSp>
        <p:nvCxnSpPr>
          <p:cNvPr id="60" name="直接连接符 59"/>
          <p:cNvCxnSpPr>
            <a:cxnSpLocks/>
          </p:cNvCxnSpPr>
          <p:nvPr userDrawn="1"/>
        </p:nvCxnSpPr>
        <p:spPr>
          <a:xfrm>
            <a:off x="190453" y="1973877"/>
            <a:ext cx="30026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20184" y="7835016"/>
            <a:ext cx="4596023" cy="22243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1085" y="6390871"/>
            <a:ext cx="1541738" cy="3340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432DCC3-517C-49BA-ABA2-B2F6E7404DD7}" type="datetime2">
              <a:rPr lang="zh-CN" altLang="en-US" smtClean="0"/>
              <a:pPr/>
              <a:t>2023年3月6日</a:t>
            </a:fld>
            <a:endParaRPr lang="zh-CN" altLang="en-US" dirty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332979" y="6502497"/>
            <a:ext cx="689162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3" name="SmartArt 占位符 62">
            <a:extLst>
              <a:ext uri="{FF2B5EF4-FFF2-40B4-BE49-F238E27FC236}">
                <a16:creationId xmlns:a16="http://schemas.microsoft.com/office/drawing/2014/main" id="{3E98ACF1-74AC-4D1D-9784-D1507B787DC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3724393" y="362927"/>
            <a:ext cx="5026151" cy="602793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178" y="1311566"/>
            <a:ext cx="8077986" cy="5157643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88915"/>
            <a:ext cx="7330537" cy="549275"/>
          </a:xfrm>
          <a:prstGeom prst="rect">
            <a:avLst/>
          </a:prstGeom>
        </p:spPr>
        <p:txBody>
          <a:bodyPr/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" y="-1"/>
            <a:ext cx="85631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" y="911864"/>
            <a:ext cx="7627279" cy="1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A2119-1AE2-4352-988F-01393E736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28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双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902" y="1311566"/>
            <a:ext cx="3897191" cy="5157643"/>
          </a:xfrm>
          <a:prstGeom prst="rect">
            <a:avLst/>
          </a:prstGeom>
        </p:spPr>
        <p:txBody>
          <a:bodyPr/>
          <a:lstStyle>
            <a:lvl1pPr eaLnBrk="1" hangingPunct="1"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defRPr sz="1800" b="1">
                <a:latin typeface="黑体" pitchFamily="2" charset="-122"/>
                <a:ea typeface="黑体" pitchFamily="2" charset="-122"/>
              </a:defRPr>
            </a:lvl2pPr>
            <a:lvl3pPr eaLnBrk="1" hangingPunct="1">
              <a:defRPr b="1"/>
            </a:lvl3pPr>
            <a:lvl4pPr eaLnBrk="1" hangingPunct="1">
              <a:defRPr b="1"/>
            </a:lvl4pPr>
            <a:lvl5pPr eaLnBrk="1" hangingPunct="1"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88915"/>
            <a:ext cx="7902037" cy="549275"/>
          </a:xfrm>
          <a:prstGeom prst="rect">
            <a:avLst/>
          </a:prstGeom>
        </p:spPr>
        <p:txBody>
          <a:bodyPr/>
          <a:lstStyle>
            <a:lvl1pPr algn="ctr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" y="-1"/>
            <a:ext cx="85631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" y="911864"/>
            <a:ext cx="7627279" cy="1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martArt 占位符 7">
            <a:extLst>
              <a:ext uri="{FF2B5EF4-FFF2-40B4-BE49-F238E27FC236}">
                <a16:creationId xmlns:a16="http://schemas.microsoft.com/office/drawing/2014/main" id="{0459F0E7-C03B-4267-9E79-21788BF62AD8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5011341" y="1311565"/>
            <a:ext cx="4007969" cy="51324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20ED46-140B-4720-895A-4766D4AC8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07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6" y="0"/>
            <a:ext cx="3902075" cy="66878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30000"/>
              </a:lnSpc>
              <a:defRPr sz="2400"/>
            </a:lvl1pPr>
          </a:lstStyle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276225" cy="668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96D7153-8A0E-4A02-B1B2-59007794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850179"/>
            <a:ext cx="8216411" cy="5157643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86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196975"/>
            <a:ext cx="4173537" cy="48958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3211716"/>
      </p:ext>
    </p:extLst>
  </p:cSld>
  <p:clrMapOvr>
    <a:masterClrMapping/>
  </p:clrMapOvr>
  <p:transition>
    <p:sndAc>
      <p:stSnd>
        <p:snd r:embed="rId1" name="chimes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178" y="1311566"/>
            <a:ext cx="8077986" cy="5157643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48" y="188915"/>
            <a:ext cx="7190789" cy="549275"/>
          </a:xfrm>
          <a:prstGeom prst="rect">
            <a:avLst/>
          </a:prstGeom>
        </p:spPr>
        <p:txBody>
          <a:bodyPr/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350" b="1" dirty="0">
                <a:solidFill>
                  <a:srgbClr val="333399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" y="-1"/>
            <a:ext cx="107744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48" y="911865"/>
            <a:ext cx="7487529" cy="17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A2119-1AE2-4352-988F-01393E736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19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28338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5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196975"/>
            <a:ext cx="4173537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6366827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9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EC499-DD5A-476F-9DFE-660D4B30E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45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双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902" y="1311566"/>
            <a:ext cx="3897191" cy="5157643"/>
          </a:xfrm>
          <a:prstGeom prst="rect">
            <a:avLst/>
          </a:prstGeom>
        </p:spPr>
        <p:txBody>
          <a:bodyPr/>
          <a:lstStyle>
            <a:lvl1pPr eaLnBrk="1" hangingPunct="1"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defRPr sz="1800" b="1">
                <a:latin typeface="黑体" pitchFamily="2" charset="-122"/>
                <a:ea typeface="黑体" pitchFamily="2" charset="-122"/>
              </a:defRPr>
            </a:lvl2pPr>
            <a:lvl3pPr eaLnBrk="1" hangingPunct="1">
              <a:defRPr b="1"/>
            </a:lvl3pPr>
            <a:lvl4pPr eaLnBrk="1" hangingPunct="1">
              <a:defRPr b="1"/>
            </a:lvl4pPr>
            <a:lvl5pPr eaLnBrk="1" hangingPunct="1"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7C89A4-0A17-4593-B351-2547CD6E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8915"/>
            <a:ext cx="7776357" cy="549275"/>
          </a:xfrm>
          <a:prstGeom prst="rect">
            <a:avLst/>
          </a:prstGeom>
        </p:spPr>
        <p:txBody>
          <a:bodyPr/>
          <a:lstStyle>
            <a:lvl1pPr algn="ctr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350" b="1" dirty="0">
                <a:solidFill>
                  <a:srgbClr val="333399">
                    <a:lumMod val="75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电子科技大学</a:t>
            </a:r>
          </a:p>
        </p:txBody>
      </p:sp>
      <p:pic>
        <p:nvPicPr>
          <p:cNvPr id="6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08" y="911864"/>
            <a:ext cx="7505969" cy="1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martArt 占位符 7">
            <a:extLst>
              <a:ext uri="{FF2B5EF4-FFF2-40B4-BE49-F238E27FC236}">
                <a16:creationId xmlns:a16="http://schemas.microsoft.com/office/drawing/2014/main" id="{0459F0E7-C03B-4267-9E79-21788BF62AD8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5011341" y="1311565"/>
            <a:ext cx="4007969" cy="51324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20ED46-140B-4720-895A-4766D4AC8B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6" y="0"/>
            <a:ext cx="3902075" cy="668780"/>
          </a:xfrm>
          <a:prstGeom prst="rect">
            <a:avLst/>
          </a:prstGeom>
        </p:spPr>
        <p:txBody>
          <a:bodyPr rtlCol="0"/>
          <a:lstStyle>
            <a:lvl1pPr>
              <a:lnSpc>
                <a:spcPct val="130000"/>
              </a:lnSpc>
              <a:defRPr sz="2400"/>
            </a:lvl1pPr>
          </a:lstStyle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276225" cy="668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2AD38CD-DEEA-4237-8C89-6CDAF7B31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83" y="993531"/>
            <a:ext cx="8427481" cy="5475677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ct val="100000"/>
              </a:lnSpc>
              <a:defRPr sz="2400" b="1">
                <a:latin typeface="华文楷体" pitchFamily="2" charset="-122"/>
                <a:ea typeface="华文楷体" pitchFamily="2" charset="-122"/>
              </a:defRPr>
            </a:lvl1pPr>
            <a:lvl2pPr eaLnBrk="1" hangingPunct="1">
              <a:lnSpc>
                <a:spcPct val="100000"/>
              </a:lnSpc>
              <a:defRPr sz="21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hangingPunct="1">
              <a:lnSpc>
                <a:spcPct val="100000"/>
              </a:lnSpc>
              <a:defRPr sz="1800" b="1"/>
            </a:lvl3pPr>
            <a:lvl4pPr eaLnBrk="1" hangingPunct="1">
              <a:lnSpc>
                <a:spcPct val="100000"/>
              </a:lnSpc>
              <a:defRPr sz="1500" b="1"/>
            </a:lvl4pPr>
            <a:lvl5pPr eaLnBrk="1" hangingPunct="1">
              <a:lnSpc>
                <a:spcPct val="100000"/>
              </a:lnSpc>
              <a:defRPr sz="135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78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9CF1F-441D-4B69-8107-CBE2399D9980}"/>
              </a:ext>
            </a:extLst>
          </p:cNvPr>
          <p:cNvSpPr txBox="1"/>
          <p:nvPr userDrawn="1"/>
        </p:nvSpPr>
        <p:spPr>
          <a:xfrm>
            <a:off x="7524328" y="64440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电子科技大学</a:t>
            </a:r>
          </a:p>
        </p:txBody>
      </p:sp>
      <p:pic>
        <p:nvPicPr>
          <p:cNvPr id="8" name="Picture 9" descr="徽记">
            <a:extLst>
              <a:ext uri="{FF2B5EF4-FFF2-40B4-BE49-F238E27FC236}">
                <a16:creationId xmlns:a16="http://schemas.microsoft.com/office/drawing/2014/main" id="{A13D5CF7-500E-49D2-96C3-F6515B1E7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3948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AB00003">
            <a:extLst>
              <a:ext uri="{FF2B5EF4-FFF2-40B4-BE49-F238E27FC236}">
                <a16:creationId xmlns:a16="http://schemas.microsoft.com/office/drawing/2014/main" id="{D08F9635-4C75-4188-AB27-E6CD9ED569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" y="911864"/>
            <a:ext cx="7459394" cy="17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2A2119-1AE2-4352-988F-01393E736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294036"/>
            <a:ext cx="270364" cy="55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28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1680-68EB-1544-8B99-8FDDC7AAB961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C875-5C4D-B342-8208-EA1FF54CF16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1C9F9C41-7ADA-244B-9952-F86A6D35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391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50AECD-871D-4124-9D21-A091BF0CB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C85C51-6254-423C-9C2E-CAF2DE71C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90D1B0B-6C40-4FF1-ACBC-89FB273461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8A7357-8D74-4999-BF88-612272AD1A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95061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2E2C3C-4063-4F69-9070-2BD1754AC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2B1943-03C1-4966-A796-EF336810B3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AB13CD-F6D2-4D0D-B449-714DA67F88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0C7957-B518-4C3C-B1A3-1330B2FC72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441739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0" y="0"/>
            <a:ext cx="9144000" cy="6738256"/>
            <a:chOff x="-1" y="0"/>
            <a:chExt cx="12192002" cy="6858000"/>
          </a:xfrm>
        </p:grpSpPr>
        <p:cxnSp>
          <p:nvCxnSpPr>
            <p:cNvPr id="97" name="直接连接符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​​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​​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​​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​​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接连接符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接连接符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连接符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接连接符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接连接符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接连接符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8" name="直接连接符 147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0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01" r:id="rId6"/>
    <p:sldLayoutId id="2147483702" r:id="rId7"/>
    <p:sldLayoutId id="214748431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14350" indent="-134541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572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408509" indent="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3D893D8-3EA7-4344-80E2-F5E1EABC9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297B16D-9E46-4BEE-971C-785E697B36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60AFAA2E-56AC-44F8-BC1D-B1B15258D0B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FE193BF4-F3DD-4CC2-98C7-21346924CD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22B70A29-D7B9-4CE0-AA20-65474436AD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latin typeface="Times New Roman" panose="02020603050405020304" pitchFamily="18" charset="0"/>
              </a:defRPr>
            </a:lvl1pPr>
          </a:lstStyle>
          <a:p>
            <a:fld id="{60EC1204-2962-432A-B7A9-CBE922EAB2A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295" r:id="rId13"/>
    <p:sldLayoutId id="2147484311" r:id="rId14"/>
    <p:sldLayoutId id="2147484312" r:id="rId15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0" y="0"/>
            <a:ext cx="9144000" cy="6738256"/>
            <a:chOff x="-1" y="0"/>
            <a:chExt cx="12192002" cy="6858000"/>
          </a:xfrm>
        </p:grpSpPr>
        <p:cxnSp>
          <p:nvCxnSpPr>
            <p:cNvPr id="97" name="直接连接符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​​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​​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​​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​​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接连接符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接连接符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连接符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接连接符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接连接符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接连接符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8" name="直接连接符 147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14350" indent="-134541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8572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408509" indent="0" algn="l" defTabSz="685800" rtl="0" eaLnBrk="1" latinLnBrk="0" hangingPunct="1">
        <a:lnSpc>
          <a:spcPct val="90000"/>
        </a:lnSpc>
        <a:spcBef>
          <a:spcPts val="45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uetangx.com/courses/course-v1:TsinghuaX+30240243X+sp/about" TargetMode="External"/><Relationship Id="rId2" Type="http://schemas.openxmlformats.org/officeDocument/2006/relationships/hyperlink" Target="http://www.icourses.cn/sCourse/course_6151.html" TargetMode="Externa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wangjh@uestc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23.tmp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19" Type="http://schemas.openxmlformats.org/officeDocument/2006/relationships/image" Target="../media/image23.tmp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9BA3B5-E9CA-4B68-8FF8-F318982A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35255"/>
            <a:ext cx="7886700" cy="541707"/>
          </a:xfrm>
        </p:spPr>
        <p:txBody>
          <a:bodyPr/>
          <a:lstStyle/>
          <a:p>
            <a:r>
              <a:rPr lang="zh-CN" altLang="en-US" dirty="0"/>
              <a:t>点击链接加入群聊</a:t>
            </a:r>
            <a:r>
              <a:rPr lang="en-US" altLang="zh-CN" dirty="0"/>
              <a:t>【2023 0S-</a:t>
            </a:r>
            <a:r>
              <a:rPr lang="zh-CN" altLang="en-US" dirty="0"/>
              <a:t>王</a:t>
            </a:r>
            <a:r>
              <a:rPr lang="en-US" altLang="zh-CN" dirty="0"/>
              <a:t>】</a:t>
            </a:r>
            <a:r>
              <a:rPr lang="zh-CN" altLang="en-US" dirty="0"/>
              <a:t>：</a:t>
            </a:r>
            <a:r>
              <a:rPr lang="en-US" altLang="zh-CN" dirty="0"/>
              <a:t>https://jq.qq.com/?_wv=1027&amp;k=7mLRin37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8C3B1A-77BD-411D-9325-BEDD90F2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8F2C42-4BFB-4AA7-9FA4-98CEA1F5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56" y="982465"/>
            <a:ext cx="3415488" cy="43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2ED3C-DBB8-418C-AF5F-933A5FAF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电子科大，计算机操作系统</a:t>
            </a:r>
            <a:r>
              <a:rPr lang="en-US" altLang="zh-CN" dirty="0">
                <a:hlinkClick r:id="rId2"/>
              </a:rPr>
              <a:t>http://www.icourses.cn/sCourse/course_6151.html</a:t>
            </a:r>
            <a:endParaRPr lang="en-US" altLang="zh-CN" dirty="0"/>
          </a:p>
          <a:p>
            <a:r>
              <a:rPr lang="zh-CN" altLang="en-US" dirty="0"/>
              <a:t>清华大学向勇老师：</a:t>
            </a:r>
            <a:r>
              <a:rPr lang="en-US" altLang="zh-CN" dirty="0">
                <a:hlinkClick r:id="rId3"/>
              </a:rPr>
              <a:t>http://www.xuetangx.com/courses/course-v1:TsinghuaX+30240243X+sp/about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2E3C98-ED76-4438-921D-2193701C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网络资源</a:t>
            </a:r>
          </a:p>
        </p:txBody>
      </p:sp>
    </p:spTree>
    <p:extLst>
      <p:ext uri="{BB962C8B-B14F-4D97-AF65-F5344CB8AC3E}">
        <p14:creationId xmlns:p14="http://schemas.microsoft.com/office/powerpoint/2010/main" val="37058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478318" y="1167381"/>
            <a:ext cx="6775922" cy="5008132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总学时：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（上课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学时、上机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学时）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操作系统引论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进程管理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处理器调度与死锁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存储器管理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第五章     输入输出系统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第六章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文件及文件系统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第七章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UNIX/Linux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系统入门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第八章     文件操作与权限管理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第九章     进程运行与监控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第十章    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的交互功能与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第十一章  操作系统接口与应用开发      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第十二章  线程与线程控制   </a:t>
            </a: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1219200" y="242888"/>
            <a:ext cx="4953000" cy="7032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课程构成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1ADFAC2-2173-A64B-AEDC-738116F4E2C9}"/>
              </a:ext>
            </a:extLst>
          </p:cNvPr>
          <p:cNvSpPr txBox="1">
            <a:spLocks/>
          </p:cNvSpPr>
          <p:nvPr/>
        </p:nvSpPr>
        <p:spPr>
          <a:xfrm>
            <a:off x="6964753" y="1550566"/>
            <a:ext cx="1709530" cy="46249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学时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3717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1C86C56-EE21-1840-A96D-C6602ECEFE8B}"/>
              </a:ext>
            </a:extLst>
          </p:cNvPr>
          <p:cNvSpPr txBox="1">
            <a:spLocks/>
          </p:cNvSpPr>
          <p:nvPr/>
        </p:nvSpPr>
        <p:spPr>
          <a:xfrm>
            <a:off x="1110664" y="246184"/>
            <a:ext cx="7766050" cy="5978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b="1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3200" b="1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94B202E-8C52-964B-B8DB-191A90A4866F}"/>
              </a:ext>
            </a:extLst>
          </p:cNvPr>
          <p:cNvSpPr txBox="1">
            <a:spLocks/>
          </p:cNvSpPr>
          <p:nvPr/>
        </p:nvSpPr>
        <p:spPr>
          <a:xfrm>
            <a:off x="463550" y="2339340"/>
            <a:ext cx="7766050" cy="3886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n"/>
              <a:defRPr/>
            </a:pP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你觉得</a:t>
            </a:r>
            <a:r>
              <a:rPr lang="zh-CN" altLang="en-US" sz="32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操作系统是什么</a:t>
            </a: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n"/>
              <a:defRPr/>
            </a:pP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你知道</a:t>
            </a:r>
            <a:r>
              <a:rPr lang="zh-CN" altLang="en-US" sz="32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哪些操作系统</a:t>
            </a: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的名字？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2772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>
          <a:xfrm>
            <a:off x="480350" y="1084162"/>
            <a:ext cx="8229600" cy="4343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你知道哪些操作系统的名字？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80" y="1778562"/>
            <a:ext cx="6163712" cy="4342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9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CFF6F2-4737-684B-8DBE-1EA1AE0DEA7E}"/>
              </a:ext>
            </a:extLst>
          </p:cNvPr>
          <p:cNvSpPr txBox="1">
            <a:spLocks noChangeArrowheads="1"/>
          </p:cNvSpPr>
          <p:nvPr/>
        </p:nvSpPr>
        <p:spPr>
          <a:xfrm>
            <a:off x="268287" y="1317970"/>
            <a:ext cx="7885113" cy="3895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lvl="1" indent="-309563"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微软家族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3CF4DF1-4BBA-5E46-A408-C4CE2120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813560"/>
            <a:ext cx="88757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10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B1A92B-115C-A240-AD4F-2238275B8ED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0"/>
            <a:ext cx="76200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熟知的操作系统</a:t>
            </a:r>
          </a:p>
          <a:p>
            <a:pPr lvl="1"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</a:p>
          <a:p>
            <a:pPr lvl="2"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是一个多用户、多任务操作系统。最早由贝尔实验室编写</a:t>
            </a:r>
          </a:p>
          <a:p>
            <a:pPr lvl="2"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语言重写内核</a:t>
            </a:r>
          </a:p>
          <a:p>
            <a:pPr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6" descr="timg">
            <a:extLst>
              <a:ext uri="{FF2B5EF4-FFF2-40B4-BE49-F238E27FC236}">
                <a16:creationId xmlns:a16="http://schemas.microsoft.com/office/drawing/2014/main" id="{8F371AAC-99F7-E44A-BF48-B9B5DC2A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60" y="2971800"/>
            <a:ext cx="2895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38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5B532-97BF-1B47-91ED-9C765CCBC2FF}"/>
              </a:ext>
            </a:extLst>
          </p:cNvPr>
          <p:cNvSpPr txBox="1">
            <a:spLocks noChangeArrowheads="1"/>
          </p:cNvSpPr>
          <p:nvPr/>
        </p:nvSpPr>
        <p:spPr>
          <a:xfrm>
            <a:off x="254000" y="1524000"/>
            <a:ext cx="6756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熟知的操作系统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Linux操作系统诞生于1991 年10 月5 </a:t>
            </a: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10000"/>
              </a:lnSpc>
              <a:defRPr/>
            </a:pP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是一套免费使用和自由传播的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是一个多用户、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多线程和多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alt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的操作系统</a:t>
            </a: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553E0EB-611C-1A45-AB2A-548B4CBB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1600200"/>
            <a:ext cx="22288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8" descr="timg">
            <a:extLst>
              <a:ext uri="{FF2B5EF4-FFF2-40B4-BE49-F238E27FC236}">
                <a16:creationId xmlns:a16="http://schemas.microsoft.com/office/drawing/2014/main" id="{76D1041B-0F4A-584D-AA62-C9F5A2C0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29213"/>
            <a:ext cx="32766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1FF347D7-01B2-FC42-88CA-95E95253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8" y="4572000"/>
            <a:ext cx="21494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2EF950-19F4-420C-8CDD-34BE28E5F958}"/>
              </a:ext>
            </a:extLst>
          </p:cNvPr>
          <p:cNvPicPr/>
          <p:nvPr/>
        </p:nvPicPr>
        <p:blipFill rotWithShape="1">
          <a:blip r:embed="rId6"/>
          <a:srcRect l="11561" t="35666" r="21311" b="23171"/>
          <a:stretch/>
        </p:blipFill>
        <p:spPr bwMode="auto">
          <a:xfrm>
            <a:off x="3462655" y="157578"/>
            <a:ext cx="5427345" cy="2809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8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2A717-FFBA-E54E-A99A-9440BD7C6C58}"/>
              </a:ext>
            </a:extLst>
          </p:cNvPr>
          <p:cNvSpPr txBox="1">
            <a:spLocks noChangeArrowheads="1"/>
          </p:cNvSpPr>
          <p:nvPr/>
        </p:nvSpPr>
        <p:spPr>
          <a:xfrm>
            <a:off x="778932" y="1112838"/>
            <a:ext cx="2838911" cy="20544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1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</a:rPr>
              <a:t>iOS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6517F1-8252-CB43-AB6F-9ED014DA99A4}"/>
              </a:ext>
            </a:extLst>
          </p:cNvPr>
          <p:cNvSpPr txBox="1">
            <a:spLocks noChangeArrowheads="1"/>
          </p:cNvSpPr>
          <p:nvPr/>
        </p:nvSpPr>
        <p:spPr>
          <a:xfrm>
            <a:off x="4456411" y="1112838"/>
            <a:ext cx="2838911" cy="20544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1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</a:rPr>
              <a:t>Android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AEA427-45DB-B041-8863-846E9FFE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7" y="1523621"/>
            <a:ext cx="2698856" cy="449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83" y="1523621"/>
            <a:ext cx="4490760" cy="44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217488"/>
            <a:ext cx="7886700" cy="631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9E86D5C-A361-9F4D-BC0B-65F638C5C0FF}"/>
              </a:ext>
            </a:extLst>
          </p:cNvPr>
          <p:cNvSpPr txBox="1">
            <a:spLocks noChangeArrowheads="1"/>
          </p:cNvSpPr>
          <p:nvPr/>
        </p:nvSpPr>
        <p:spPr>
          <a:xfrm>
            <a:off x="389466" y="1825625"/>
            <a:ext cx="7497233" cy="435133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600"/>
              <a:t>你觉得操作系统是什么？</a:t>
            </a:r>
            <a:endParaRPr lang="en-US" altLang="zh-CN" sz="3600"/>
          </a:p>
          <a:p>
            <a:pPr>
              <a:defRPr/>
            </a:pPr>
            <a:endParaRPr lang="zh-CN" altLang="en-US" sz="3600"/>
          </a:p>
          <a:p>
            <a:pPr>
              <a:defRPr/>
            </a:pPr>
            <a:r>
              <a:rPr lang="zh-CN" altLang="en-US" sz="3600" b="1">
                <a:solidFill>
                  <a:srgbClr val="FF0000"/>
                </a:solidFill>
              </a:rPr>
              <a:t>当前对于</a:t>
            </a:r>
            <a:r>
              <a:rPr lang="en-US" altLang="zh-CN" sz="3600" b="1">
                <a:solidFill>
                  <a:srgbClr val="FF0000"/>
                </a:solidFill>
              </a:rPr>
              <a:t>OS</a:t>
            </a:r>
            <a:r>
              <a:rPr lang="zh-CN" altLang="en-US" sz="3600" b="1">
                <a:solidFill>
                  <a:srgbClr val="FF0000"/>
                </a:solidFill>
              </a:rPr>
              <a:t>还没有一个统一的、适用的定义！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0999" y="1309468"/>
            <a:ext cx="8424333" cy="2057400"/>
          </a:xfrm>
        </p:spPr>
        <p:txBody>
          <a:bodyPr/>
          <a:lstStyle/>
          <a:p>
            <a:pPr marL="0" indent="0" eaLnBrk="1" hangingPunct="1">
              <a:lnSpc>
                <a:spcPct val="11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操作系统是一组控制和管理计算机软硬件资源、合理地对各类作业进行调度以及方便用户使用的程序集合。</a:t>
            </a:r>
          </a:p>
          <a:p>
            <a:pPr marL="0" indent="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b="1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7620000" cy="990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讨论：操作系统的概念 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490003" y="2542736"/>
            <a:ext cx="1143000" cy="1219200"/>
          </a:xfrm>
          <a:prstGeom prst="rect">
            <a:avLst/>
          </a:prstGeom>
          <a:solidFill>
            <a:srgbClr val="00CCFF">
              <a:alpha val="2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>
                <a:latin typeface="Times New Roman" charset="0"/>
              </a:rPr>
              <a:t>用户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214403" y="2542736"/>
            <a:ext cx="1219200" cy="1219200"/>
          </a:xfrm>
          <a:prstGeom prst="rect">
            <a:avLst/>
          </a:prstGeom>
          <a:solidFill>
            <a:srgbClr val="00CCFF">
              <a:alpha val="2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b="1">
                <a:latin typeface="Times New Roman" charset="0"/>
              </a:rPr>
              <a:t>计算机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3699803" y="2695136"/>
            <a:ext cx="1295400" cy="762000"/>
          </a:xfrm>
          <a:prstGeom prst="ellipse">
            <a:avLst/>
          </a:prstGeom>
          <a:solidFill>
            <a:srgbClr val="00CCFF">
              <a:alpha val="29019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800" b="1">
                <a:latin typeface="Times New Roman" charset="0"/>
              </a:rPr>
              <a:t>OS</a:t>
            </a:r>
          </a:p>
        </p:txBody>
      </p:sp>
      <p:sp>
        <p:nvSpPr>
          <p:cNvPr id="18439" name="AutoShape 7"/>
          <p:cNvSpPr>
            <a:spLocks noChangeArrowheads="1"/>
          </p:cNvSpPr>
          <p:nvPr/>
        </p:nvSpPr>
        <p:spPr bwMode="auto">
          <a:xfrm>
            <a:off x="2633003" y="2923736"/>
            <a:ext cx="1066800" cy="228600"/>
          </a:xfrm>
          <a:prstGeom prst="leftRightArrow">
            <a:avLst>
              <a:gd name="adj1" fmla="val 50000"/>
              <a:gd name="adj2" fmla="val 93333"/>
            </a:avLst>
          </a:prstGeom>
          <a:solidFill>
            <a:srgbClr val="00CCFF">
              <a:alpha val="2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/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4995203" y="2923736"/>
            <a:ext cx="1219200" cy="228600"/>
          </a:xfrm>
          <a:prstGeom prst="leftRightArrow">
            <a:avLst>
              <a:gd name="adj1" fmla="val 50000"/>
              <a:gd name="adj2" fmla="val 106667"/>
            </a:avLst>
          </a:prstGeom>
          <a:solidFill>
            <a:srgbClr val="00CCFF">
              <a:alpha val="2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800"/>
          </a:p>
        </p:txBody>
      </p:sp>
      <p:sp>
        <p:nvSpPr>
          <p:cNvPr id="98313" name="Text Box 9"/>
          <p:cNvSpPr txBox="1">
            <a:spLocks noChangeArrowheads="1"/>
          </p:cNvSpPr>
          <p:nvPr/>
        </p:nvSpPr>
        <p:spPr bwMode="auto">
          <a:xfrm>
            <a:off x="1805940" y="4195373"/>
            <a:ext cx="853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OS</a:t>
            </a:r>
            <a:r>
              <a:rPr lang="zh-CN" altLang="en-US" b="1" dirty="0">
                <a:solidFill>
                  <a:srgbClr val="FF0000"/>
                </a:solidFill>
              </a:rPr>
              <a:t>是计算机系统的灵魂！</a:t>
            </a:r>
          </a:p>
        </p:txBody>
      </p:sp>
    </p:spTree>
    <p:extLst>
      <p:ext uri="{BB962C8B-B14F-4D97-AF65-F5344CB8AC3E}">
        <p14:creationId xmlns:p14="http://schemas.microsoft.com/office/powerpoint/2010/main" val="20995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44211" y="3423113"/>
            <a:ext cx="8634845" cy="1403606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操作系统原理与实践</a:t>
            </a: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970384" y="5432564"/>
            <a:ext cx="7203233" cy="1040972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授课教师：王佳昊</a:t>
            </a:r>
            <a:r>
              <a:rPr lang="en-US" altLang="zh-CN" dirty="0">
                <a:sym typeface="+mn-lt"/>
              </a:rPr>
              <a:t>			</a:t>
            </a:r>
            <a:r>
              <a:rPr lang="zh-CN" altLang="en-US" dirty="0">
                <a:sym typeface="+mn-lt"/>
              </a:rPr>
              <a:t>  电子邮箱：</a:t>
            </a:r>
            <a:r>
              <a:rPr lang="en-US" altLang="zh-CN" dirty="0">
                <a:sym typeface="+mn-lt"/>
                <a:hlinkClick r:id="rId3"/>
              </a:rPr>
              <a:t>wangjh@uestc.edu.cn</a:t>
            </a:r>
            <a:endParaRPr lang="en-US" altLang="zh-CN" dirty="0">
              <a:sym typeface="+mn-lt"/>
            </a:endParaRPr>
          </a:p>
          <a:p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地址：沙河校区 主楼中</a:t>
            </a:r>
            <a:r>
              <a:rPr lang="en-US" altLang="zh-CN" dirty="0">
                <a:sym typeface="+mn-lt"/>
              </a:rPr>
              <a:t>434</a:t>
            </a:r>
          </a:p>
          <a:p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1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40531" y="1141447"/>
            <a:ext cx="8229600" cy="3886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System, OS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操作系统是位于硬件层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(HAL)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之上，所有其它系统软件层之下的一个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，使得管理系统中的各种软件和硬件资源得以充分利用，方便用户使用计算机系统。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322263"/>
            <a:ext cx="7886700" cy="13255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其它定义（汤 第三版）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35D78F36-7179-CC4B-B0E2-57CE591FC1AA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503647"/>
            <a:ext cx="6477000" cy="2667000"/>
            <a:chOff x="1056" y="2208"/>
            <a:chExt cx="4080" cy="1680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21FC142F-E7AA-7047-B02C-5D714946C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208"/>
              <a:ext cx="4080" cy="1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solidFill>
                  <a:schemeClr val="bg1"/>
                </a:solidFill>
                <a:latin typeface="Times New Roman" charset="0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EAD26CC5-33BB-3C4C-90F8-9AFD98C95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3792" cy="1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latin typeface="Times New Roman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1956208-3D99-7245-8624-EDC6D06DC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168"/>
              <a:ext cx="321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1" lang="zh-CN" altLang="zh-CN" sz="2400" b="1">
                <a:latin typeface="Times New Roman" charset="0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0D8EB3B-E342-CE4C-A6D8-0F1BE67CF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552"/>
              <a:ext cx="27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 dirty="0">
                  <a:latin typeface="Times New Roman" charset="0"/>
                </a:rPr>
                <a:t>硬件（</a:t>
              </a:r>
              <a:r>
                <a:rPr kumimoji="1" lang="en-US" altLang="zh-CN" sz="2400" b="1" dirty="0">
                  <a:latin typeface="Times New Roman" charset="0"/>
                </a:rPr>
                <a:t>HAL</a:t>
              </a:r>
              <a:r>
                <a:rPr kumimoji="1" lang="zh-CN" altLang="en-US" sz="2400" b="1" dirty="0">
                  <a:latin typeface="Times New Roman" charset="0"/>
                </a:rPr>
                <a:t>）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C8704D7C-40C3-A144-8C94-DD57BE908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216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2400" b="1">
                  <a:latin typeface="Times New Roman" charset="0"/>
                </a:rPr>
                <a:t>OS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DC939CF9-5406-E545-B487-2934B0723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97"/>
              <a:ext cx="1467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>
                  <a:latin typeface="Times New Roman" charset="0"/>
                </a:rPr>
                <a:t>其它系统软件层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55145338-D92E-D448-89F9-2B5EDC64D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2304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b="1">
                  <a:latin typeface="Times New Roman" charset="0"/>
                </a:rPr>
                <a:t>应用软件层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45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845107" y="1944860"/>
            <a:ext cx="7136550" cy="2127683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操作系统的目标和作用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操作系统的发展过程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操作系统的基本特征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操作系统的主要功能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9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操作系统的结构设计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2266" y="298450"/>
            <a:ext cx="4806421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操作系统概论</a:t>
            </a:r>
          </a:p>
        </p:txBody>
      </p:sp>
    </p:spTree>
    <p:extLst>
      <p:ext uri="{BB962C8B-B14F-4D97-AF65-F5344CB8AC3E}">
        <p14:creationId xmlns:p14="http://schemas.microsoft.com/office/powerpoint/2010/main" val="132680404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07482" y="1478469"/>
            <a:ext cx="8316924" cy="313234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操作系统使计算机更易于使用。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操作系统允许以更有效的方式使用计算机系统资源。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提高系统资源利用率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提高系统的吞吐量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在操作系统中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允许有效地开发，测试和引进新的系统功能。</a:t>
            </a:r>
          </a:p>
          <a:p>
            <a:pPr marL="0" indent="0">
              <a:lnSpc>
                <a:spcPct val="11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实现应用程序的可移植性和互操作性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要求具有统一的开放的环境。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8400" y="269875"/>
            <a:ext cx="4800600" cy="7032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操作系统的目标</a:t>
            </a:r>
          </a:p>
        </p:txBody>
      </p:sp>
      <p:sp>
        <p:nvSpPr>
          <p:cNvPr id="2" name="爆炸形 2 1"/>
          <p:cNvSpPr/>
          <p:nvPr/>
        </p:nvSpPr>
        <p:spPr>
          <a:xfrm>
            <a:off x="6376020" y="2477310"/>
            <a:ext cx="2106215" cy="113466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这两个目标最重要</a:t>
            </a:r>
          </a:p>
        </p:txBody>
      </p:sp>
    </p:spTree>
    <p:extLst>
      <p:ext uri="{BB962C8B-B14F-4D97-AF65-F5344CB8AC3E}">
        <p14:creationId xmlns:p14="http://schemas.microsoft.com/office/powerpoint/2010/main" val="1237824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rot="5400000" flipH="1" flipV="1">
            <a:off x="5674996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5400000" flipH="1" flipV="1">
            <a:off x="454985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 flipH="1" flipV="1">
            <a:off x="342471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5400000" flipH="1" flipV="1">
            <a:off x="2299574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20830" y="293688"/>
            <a:ext cx="5051369" cy="7032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补充：计算机硬件介绍</a:t>
            </a:r>
          </a:p>
        </p:txBody>
      </p:sp>
      <p:sp>
        <p:nvSpPr>
          <p:cNvPr id="7" name="矩形 6"/>
          <p:cNvSpPr/>
          <p:nvPr/>
        </p:nvSpPr>
        <p:spPr>
          <a:xfrm>
            <a:off x="1120831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CPU</a:t>
            </a:r>
          </a:p>
          <a:p>
            <a:pPr algn="ctr" eaLnBrk="1" hangingPunct="1">
              <a:defRPr/>
            </a:pPr>
            <a:endParaRPr lang="zh-CN" altLang="en-US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45980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存储器</a:t>
            </a:r>
          </a:p>
        </p:txBody>
      </p:sp>
      <p:sp>
        <p:nvSpPr>
          <p:cNvPr id="9" name="矩形 8"/>
          <p:cNvSpPr/>
          <p:nvPr/>
        </p:nvSpPr>
        <p:spPr>
          <a:xfrm>
            <a:off x="3371128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视频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0" name="矩形 9"/>
          <p:cNvSpPr/>
          <p:nvPr/>
        </p:nvSpPr>
        <p:spPr>
          <a:xfrm>
            <a:off x="4496277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键盘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1" name="矩形 10"/>
          <p:cNvSpPr/>
          <p:nvPr/>
        </p:nvSpPr>
        <p:spPr>
          <a:xfrm>
            <a:off x="5621425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USB</a:t>
            </a: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2" name="矩形 11"/>
          <p:cNvSpPr/>
          <p:nvPr/>
        </p:nvSpPr>
        <p:spPr>
          <a:xfrm>
            <a:off x="6746550" y="3299699"/>
            <a:ext cx="910835" cy="642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硬盘</a:t>
            </a:r>
            <a:endParaRPr lang="en-US" altLang="zh-CN" sz="1600" b="1" dirty="0">
              <a:solidFill>
                <a:schemeClr val="bg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仿宋" pitchFamily="49" charset="-122"/>
                <a:ea typeface="仿宋" pitchFamily="49" charset="-122"/>
              </a:rPr>
              <a:t>控制器</a:t>
            </a:r>
          </a:p>
        </p:txBody>
      </p:sp>
      <p:sp>
        <p:nvSpPr>
          <p:cNvPr id="13" name="矩形 12"/>
          <p:cNvSpPr/>
          <p:nvPr/>
        </p:nvSpPr>
        <p:spPr>
          <a:xfrm>
            <a:off x="1281590" y="3674745"/>
            <a:ext cx="589360" cy="2678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itchFamily="49" charset="-122"/>
                <a:ea typeface="仿宋" pitchFamily="49" charset="-122"/>
              </a:rPr>
              <a:t>MMU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2554" name="Picture 4" descr="C:\Users\rly\AppData\Local\Microsoft\Windows\Temporary Internet Files\Content.IE5\CHTOD8XG\MC90005646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18" y="2174557"/>
            <a:ext cx="1045369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/>
          <p:cNvCxnSpPr/>
          <p:nvPr/>
        </p:nvCxnSpPr>
        <p:spPr>
          <a:xfrm rot="16200000" flipH="1">
            <a:off x="4657011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56" name="Picture 5" descr="C:\Users\rly\AppData\Local\Microsoft\Windows\Temporary Internet Files\Content.IE5\CHTOD8XG\MC90028577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18" y="2013823"/>
            <a:ext cx="910828" cy="72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连接符 27"/>
          <p:cNvCxnSpPr/>
          <p:nvPr/>
        </p:nvCxnSpPr>
        <p:spPr>
          <a:xfrm rot="16200000" flipH="1">
            <a:off x="6907292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58" name="Picture 6" descr="C:\Users\rly\AppData\Local\Microsoft\Windows\Temporary Internet Files\Content.IE5\WJNLXC13\MC90030760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61" y="2067402"/>
            <a:ext cx="794147" cy="66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连接符 30"/>
          <p:cNvCxnSpPr/>
          <p:nvPr/>
        </p:nvCxnSpPr>
        <p:spPr>
          <a:xfrm rot="16200000" flipH="1">
            <a:off x="5728573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560" name="Picture 7" descr="C:\Users\rly\AppData\Local\Microsoft\Windows\Temporary Internet Files\Content.IE5\VOF27OP8\MC900431619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71" y="1960246"/>
            <a:ext cx="803672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接连接符 32"/>
          <p:cNvCxnSpPr/>
          <p:nvPr/>
        </p:nvCxnSpPr>
        <p:spPr>
          <a:xfrm rot="16200000" flipH="1">
            <a:off x="3478292" y="2978230"/>
            <a:ext cx="6429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62" name="TextBox 33"/>
          <p:cNvSpPr txBox="1">
            <a:spLocks noChangeArrowheads="1"/>
          </p:cNvSpPr>
          <p:nvPr/>
        </p:nvSpPr>
        <p:spPr bwMode="auto">
          <a:xfrm>
            <a:off x="3531871" y="1692355"/>
            <a:ext cx="70403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显示器</a:t>
            </a:r>
          </a:p>
        </p:txBody>
      </p:sp>
      <p:sp>
        <p:nvSpPr>
          <p:cNvPr id="22563" name="TextBox 34"/>
          <p:cNvSpPr txBox="1">
            <a:spLocks noChangeArrowheads="1"/>
          </p:cNvSpPr>
          <p:nvPr/>
        </p:nvSpPr>
        <p:spPr bwMode="auto">
          <a:xfrm>
            <a:off x="4549855" y="1692355"/>
            <a:ext cx="53091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键盘</a:t>
            </a:r>
          </a:p>
        </p:txBody>
      </p:sp>
      <p:sp>
        <p:nvSpPr>
          <p:cNvPr id="22564" name="TextBox 35"/>
          <p:cNvSpPr txBox="1">
            <a:spLocks noChangeArrowheads="1"/>
          </p:cNvSpPr>
          <p:nvPr/>
        </p:nvSpPr>
        <p:spPr bwMode="auto">
          <a:xfrm>
            <a:off x="5674996" y="1692355"/>
            <a:ext cx="96372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50" b="0">
                <a:latin typeface="仿宋" panose="02010609060101010101" pitchFamily="49" charset="-122"/>
                <a:ea typeface="仿宋" panose="02010609060101010101" pitchFamily="49" charset="-122"/>
              </a:rPr>
              <a:t>USB</a:t>
            </a: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打印机</a:t>
            </a:r>
          </a:p>
        </p:txBody>
      </p:sp>
      <p:sp>
        <p:nvSpPr>
          <p:cNvPr id="22565" name="TextBox 36"/>
          <p:cNvSpPr txBox="1">
            <a:spLocks noChangeArrowheads="1"/>
          </p:cNvSpPr>
          <p:nvPr/>
        </p:nvSpPr>
        <p:spPr bwMode="auto">
          <a:xfrm>
            <a:off x="6907294" y="1585199"/>
            <a:ext cx="70403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硬盘</a:t>
            </a:r>
            <a:endParaRPr lang="en-US" altLang="zh-CN" sz="1350" b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50" b="0">
                <a:latin typeface="仿宋" panose="02010609060101010101" pitchFamily="49" charset="-122"/>
                <a:ea typeface="仿宋" panose="02010609060101010101" pitchFamily="49" charset="-122"/>
              </a:rPr>
              <a:t>驱动器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549481" y="4639151"/>
            <a:ext cx="5679281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5400000" flipH="1" flipV="1">
            <a:off x="6853715" y="4264105"/>
            <a:ext cx="750094" cy="0"/>
          </a:xfrm>
          <a:prstGeom prst="line">
            <a:avLst/>
          </a:prstGeom>
          <a:ln w="101600" cmpd="thinThick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rot="5400000" flipH="1" flipV="1">
            <a:off x="1174434" y="4264105"/>
            <a:ext cx="750094" cy="0"/>
          </a:xfrm>
          <a:prstGeom prst="line">
            <a:avLst/>
          </a:prstGeom>
          <a:ln w="101600" cmpd="thickThin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569" name="TextBox 48"/>
          <p:cNvSpPr txBox="1">
            <a:spLocks noChangeArrowheads="1"/>
          </p:cNvSpPr>
          <p:nvPr/>
        </p:nvSpPr>
        <p:spPr bwMode="auto">
          <a:xfrm>
            <a:off x="6342478" y="4639151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总线</a:t>
            </a:r>
          </a:p>
        </p:txBody>
      </p:sp>
      <p:sp>
        <p:nvSpPr>
          <p:cNvPr id="22570" name="TextBox 49"/>
          <p:cNvSpPr txBox="1">
            <a:spLocks noChangeArrowheads="1"/>
          </p:cNvSpPr>
          <p:nvPr/>
        </p:nvSpPr>
        <p:spPr bwMode="auto">
          <a:xfrm>
            <a:off x="2620306" y="4997500"/>
            <a:ext cx="43172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1-1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简化个人计算机中的一些部件</a:t>
            </a:r>
          </a:p>
        </p:txBody>
      </p:sp>
    </p:spTree>
    <p:extLst>
      <p:ext uri="{BB962C8B-B14F-4D97-AF65-F5344CB8AC3E}">
        <p14:creationId xmlns:p14="http://schemas.microsoft.com/office/powerpoint/2010/main" val="1443325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051"/>
          <p:cNvSpPr>
            <a:spLocks noGrp="1" noChangeArrowheads="1"/>
          </p:cNvSpPr>
          <p:nvPr>
            <p:ph idx="1"/>
          </p:nvPr>
        </p:nvSpPr>
        <p:spPr>
          <a:xfrm>
            <a:off x="439409" y="1184565"/>
            <a:ext cx="8262918" cy="3597884"/>
          </a:xfrm>
        </p:spPr>
        <p:txBody>
          <a:bodyPr/>
          <a:lstStyle/>
          <a:p>
            <a:pPr marL="6858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作为用户与计算机硬件系统之间的接口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计算机用户需要的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用户命令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：由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实现的所有用户命令所构成的集合常被人们称为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；有时也称为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命令的表示形式：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字符形式：较灵活但因繁琐而难记； 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菜单形式：试图在字符终端上提供友好的用户界面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图形形式：因直观而易记但不灵活。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●应用软件需要的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Call(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实现的所有系统调用所构成的集合被人们称为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应用编程接口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pplication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rogramming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nterface,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Rectangle 2"/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11053246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852562" y="1418512"/>
            <a:ext cx="6373415" cy="432197"/>
          </a:xfrm>
        </p:spPr>
        <p:txBody>
          <a:bodyPr/>
          <a:lstStyle/>
          <a:p>
            <a:pPr marL="385763" indent="-385763"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作为用户与计算机硬件系统之间的接口</a:t>
            </a:r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2823379" y="5478064"/>
            <a:ext cx="33906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1-2  OS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作为接口的示意图</a:t>
            </a:r>
          </a:p>
        </p:txBody>
      </p:sp>
      <p:sp>
        <p:nvSpPr>
          <p:cNvPr id="190469" name="AutoShape 5"/>
          <p:cNvSpPr>
            <a:spLocks noChangeArrowheads="1"/>
          </p:cNvSpPr>
          <p:nvPr/>
        </p:nvSpPr>
        <p:spPr bwMode="auto">
          <a:xfrm>
            <a:off x="1764800" y="4561284"/>
            <a:ext cx="5237560" cy="6477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92D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计算机硬件</a:t>
            </a:r>
          </a:p>
        </p:txBody>
      </p:sp>
      <p:sp>
        <p:nvSpPr>
          <p:cNvPr id="190470" name="AutoShape 6"/>
          <p:cNvSpPr>
            <a:spLocks noChangeArrowheads="1"/>
          </p:cNvSpPr>
          <p:nvPr/>
        </p:nvSpPr>
        <p:spPr bwMode="auto">
          <a:xfrm>
            <a:off x="1764799" y="4129087"/>
            <a:ext cx="4319588" cy="594122"/>
          </a:xfrm>
          <a:prstGeom prst="cube">
            <a:avLst>
              <a:gd name="adj" fmla="val 25000"/>
            </a:avLst>
          </a:pr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66FF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操作系统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764799" y="3643314"/>
            <a:ext cx="3186113" cy="64889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，命令，图标，窗口</a:t>
            </a:r>
          </a:p>
        </p:txBody>
      </p:sp>
      <p:sp>
        <p:nvSpPr>
          <p:cNvPr id="190472" name="AutoShape 8"/>
          <p:cNvSpPr>
            <a:spLocks noChangeArrowheads="1"/>
          </p:cNvSpPr>
          <p:nvPr/>
        </p:nvSpPr>
        <p:spPr bwMode="auto">
          <a:xfrm>
            <a:off x="1764799" y="3103959"/>
            <a:ext cx="2430066" cy="701279"/>
          </a:xfrm>
          <a:prstGeom prst="cube">
            <a:avLst>
              <a:gd name="adj" fmla="val 25000"/>
            </a:avLst>
          </a:prstGeom>
          <a:solidFill>
            <a:srgbClr val="DF830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应用程序及实用程序</a:t>
            </a:r>
          </a:p>
        </p:txBody>
      </p:sp>
      <p:sp>
        <p:nvSpPr>
          <p:cNvPr id="190473" name="AutoShape 9"/>
          <p:cNvSpPr>
            <a:spLocks noChangeArrowheads="1"/>
          </p:cNvSpPr>
          <p:nvPr/>
        </p:nvSpPr>
        <p:spPr bwMode="auto">
          <a:xfrm>
            <a:off x="5922462" y="2887267"/>
            <a:ext cx="972741" cy="7560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lang="en-US" altLang="zh-CN" sz="1800" b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设计者</a:t>
            </a:r>
          </a:p>
        </p:txBody>
      </p:sp>
      <p:sp>
        <p:nvSpPr>
          <p:cNvPr id="190474" name="Line 10"/>
          <p:cNvSpPr>
            <a:spLocks noChangeShapeType="1"/>
          </p:cNvSpPr>
          <p:nvPr/>
        </p:nvSpPr>
        <p:spPr bwMode="auto">
          <a:xfrm>
            <a:off x="6348706" y="3643314"/>
            <a:ext cx="0" cy="97274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5" name="AutoShape 11"/>
          <p:cNvSpPr>
            <a:spLocks noChangeArrowheads="1"/>
          </p:cNvSpPr>
          <p:nvPr/>
        </p:nvSpPr>
        <p:spPr bwMode="auto">
          <a:xfrm>
            <a:off x="4302023" y="2293144"/>
            <a:ext cx="1296590" cy="7560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程序员</a:t>
            </a:r>
          </a:p>
        </p:txBody>
      </p:sp>
      <p:sp>
        <p:nvSpPr>
          <p:cNvPr id="190476" name="Line 12"/>
          <p:cNvSpPr>
            <a:spLocks noChangeShapeType="1"/>
          </p:cNvSpPr>
          <p:nvPr/>
        </p:nvSpPr>
        <p:spPr bwMode="auto">
          <a:xfrm>
            <a:off x="5221184" y="3049190"/>
            <a:ext cx="0" cy="1134666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7" name="Line 13"/>
          <p:cNvSpPr>
            <a:spLocks noChangeShapeType="1"/>
          </p:cNvSpPr>
          <p:nvPr/>
        </p:nvSpPr>
        <p:spPr bwMode="auto">
          <a:xfrm>
            <a:off x="4518715" y="3049190"/>
            <a:ext cx="0" cy="648891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0478" name="AutoShape 14"/>
          <p:cNvSpPr>
            <a:spLocks noChangeArrowheads="1"/>
          </p:cNvSpPr>
          <p:nvPr/>
        </p:nvSpPr>
        <p:spPr bwMode="auto">
          <a:xfrm>
            <a:off x="2304154" y="2185989"/>
            <a:ext cx="972740" cy="4310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>
            <a:off x="2736349" y="2616995"/>
            <a:ext cx="0" cy="540544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135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AF7993-765D-834C-89F3-E761C5D59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173175856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765710" y="1565031"/>
            <a:ext cx="7884876" cy="21812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复杂的、困难的、丑陋的、特殊的硬件细节，呈现给程序（程序员）良好、清晰、优雅、一致的抽象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操作系统的任务就是创建好的抽象，并实现和管理它所创建的抽象</a:t>
            </a:r>
          </a:p>
          <a:p>
            <a:pPr eaLnBrk="1" hangingPunct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线形标注 2 3"/>
          <p:cNvSpPr/>
          <p:nvPr/>
        </p:nvSpPr>
        <p:spPr>
          <a:xfrm>
            <a:off x="6699120" y="3016748"/>
            <a:ext cx="1660934" cy="10179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5304"/>
              <a:gd name="adj5" fmla="val -35407"/>
              <a:gd name="adj6" fmla="val -108948"/>
            </a:avLst>
          </a:prstGeom>
          <a:solidFill>
            <a:srgbClr val="FE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仿宋" pitchFamily="49" charset="-122"/>
                <a:ea typeface="仿宋" pitchFamily="49" charset="-122"/>
              </a:rPr>
              <a:t>自顶向下的观点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6E5C1D-19B4-C749-9826-943347732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8203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977" y="1475510"/>
            <a:ext cx="7560840" cy="3174358"/>
          </a:xfrm>
        </p:spPr>
        <p:txBody>
          <a:bodyPr/>
          <a:lstStyle/>
          <a:p>
            <a:pPr marL="0" indent="0" algn="just">
              <a:spcBef>
                <a:spcPct val="5000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作为计算机系统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资源的管理者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软硬件资源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 algn="just">
              <a:spcBef>
                <a:spcPct val="50000"/>
              </a:spcBef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处理机管理， 用于分配和控制处理机；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 algn="just">
              <a:spcBef>
                <a:spcPct val="50000"/>
              </a:spcBef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存储器管理，主要负责内存的分配与回收；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 algn="just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设备管理，负责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设备的分配与操纵；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 algn="just">
              <a:spcBef>
                <a:spcPct val="50000"/>
              </a:spcBef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文件管理，负责文件的存取、共享和保护。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多用户系统，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需要管理共享资源，避免发生冲突。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3DB143-CE5F-482B-9F25-9A25B4AD8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935" y="199943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 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操作系统的作用</a:t>
            </a: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81375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85336" y="1539971"/>
            <a:ext cx="8435280" cy="3394472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操作系统的任务在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相互竞争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的程序之间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地控制对硬件设备的分配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资源管理包括用以下两种不同的方式实现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多路复用（共享）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在时间上复用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：当一种资源在时间上复用时，不同的程序“轮流”实用它；例如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、打印机等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>
              <a:buFont typeface="Calibri" panose="020F0502020204030204" pitchFamily="34" charset="0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在空间上复用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：每个客户都得到资源的一部分；例如内存、磁盘等</a:t>
            </a:r>
          </a:p>
        </p:txBody>
      </p:sp>
      <p:sp>
        <p:nvSpPr>
          <p:cNvPr id="6" name="线形标注 2 5"/>
          <p:cNvSpPr/>
          <p:nvPr/>
        </p:nvSpPr>
        <p:spPr>
          <a:xfrm>
            <a:off x="6077583" y="4934443"/>
            <a:ext cx="1660934" cy="577394"/>
          </a:xfrm>
          <a:prstGeom prst="borderCallout2">
            <a:avLst>
              <a:gd name="adj1" fmla="val 16313"/>
              <a:gd name="adj2" fmla="val 2678"/>
              <a:gd name="adj3" fmla="val 18750"/>
              <a:gd name="adj4" fmla="val -45304"/>
              <a:gd name="adj5" fmla="val -511956"/>
              <a:gd name="adj6" fmla="val -137234"/>
            </a:avLst>
          </a:prstGeom>
          <a:solidFill>
            <a:srgbClr val="FE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自底向上的</a:t>
            </a:r>
            <a:endParaRPr lang="en-US" altLang="zh-CN" b="1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观点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D51383-2662-284E-9F5E-EDFD6C04A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53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OS</a:t>
            </a:r>
            <a:r>
              <a:rPr lang="zh-CN" altLang="en-US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20607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C3370A3-8F4E-41D7-8D3E-45E0DF2897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13335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/>
              <a:t>操作系统负责管理计算机系统的</a:t>
            </a:r>
            <a:r>
              <a:rPr lang="en-US" altLang="zh-CN" sz="2400" b="1" dirty="0"/>
              <a:t>( )</a:t>
            </a:r>
            <a:r>
              <a:rPr lang="zh-CN" altLang="zh-CN" sz="2400" b="1" dirty="0"/>
              <a:t>，其中包括中央处理器、主存、设备和系统的数据信息。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13EF1A-308A-4EBF-88FE-15957D5461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946797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B4FCA-F6E1-4ED9-B23B-1234BE2627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589735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537398-1083-4EA7-AF6B-54DF10312D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232672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资源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C11C20-5B56-4371-B769-9B45A6B526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875610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639451B-5DD6-47F2-B52D-1F6F5DB83C1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995017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E4B5878-76FC-4036-8ECE-C85326BEB3A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3637954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F6A910-FAB6-45B2-BB68-DE9CD6EFD2D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4280892"/>
            <a:ext cx="385763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1F1A522-1782-476F-AB4B-75E22065C0E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923829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70DFA8C-843A-457E-905D-63D5220EDC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686550" y="551854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A42E524-5368-4C0C-AC5C-BEC0EBB7150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857250"/>
            <a:ext cx="9144000" cy="47625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2E468A5D-725D-4C21-AB04-1BE1C9D8E1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8023A0B-4317-4CBA-8943-0D7B633D760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92FA608-AE55-4D69-9A80-8BB3737EC2F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8AFF3E3-D39D-477F-97FE-F4CA40386E7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65869C6-AB32-4E3D-9ECA-185AC13B50D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981950" y="904875"/>
            <a:ext cx="106680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7927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0B77369D-BD74-664E-A2DF-E1F589306F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7200900" cy="27217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操作系统课程是计算机教育的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计算机专业的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核心课程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计算机技术开发的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计算机相关专业的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考研科目</a:t>
            </a: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B14E1839-8AD5-3C4B-94A1-4422A83030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1288" y="266700"/>
            <a:ext cx="7732712" cy="630238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</p:spTree>
    <p:extLst>
      <p:ext uri="{BB962C8B-B14F-4D97-AF65-F5344CB8AC3E}">
        <p14:creationId xmlns:p14="http://schemas.microsoft.com/office/powerpoint/2010/main" val="546851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3968" y="1729832"/>
            <a:ext cx="7884876" cy="3456384"/>
          </a:xfrm>
        </p:spPr>
        <p:txBody>
          <a:bodyPr/>
          <a:lstStyle/>
          <a:p>
            <a:pPr marL="0" indent="0" algn="just">
              <a:spcBef>
                <a:spcPct val="50000"/>
              </a:spcBef>
              <a:buNone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OS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用作扩充机器</a:t>
            </a: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裸机：完全无软件的计算机系统。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操作系统用作扩充机器功能，使其便于使用</a:t>
            </a: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在裸机上覆盖管理软件，实现对设备的操作，并向上提供一组操作命令。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隐藏对设备操作的具体细节，实现对硬件操作的多个层次的抽象。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500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通常把覆盖了软件的机器称为扩充机器或虚机器。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082D4-BE79-EC4D-B0ED-2014984D1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143" y="253440"/>
            <a:ext cx="54506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en-US" altLang="zh-CN" sz="32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1.1.2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操作系统的作用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A66A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(3)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499788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实现了对计算机资源的抽象</a:t>
            </a:r>
            <a:r>
              <a:rPr lang="en-US" altLang="zh-CN" dirty="0"/>
              <a:t>(</a:t>
            </a:r>
            <a:r>
              <a:rPr lang="zh-CN" altLang="en-US" dirty="0"/>
              <a:t>隐藏，扩充</a:t>
            </a:r>
            <a:r>
              <a:rPr lang="en-US" altLang="zh-CN" dirty="0"/>
              <a:t>)</a:t>
            </a:r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操作系统的作用</a:t>
            </a:r>
            <a:r>
              <a:rPr lang="en-US" altLang="zh-CN" dirty="0"/>
              <a:t>(3)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A51939-D86A-42A0-AEC4-763824164AAB}"/>
              </a:ext>
            </a:extLst>
          </p:cNvPr>
          <p:cNvGrpSpPr/>
          <p:nvPr/>
        </p:nvGrpSpPr>
        <p:grpSpPr>
          <a:xfrm>
            <a:off x="911202" y="2190741"/>
            <a:ext cx="7524367" cy="3810009"/>
            <a:chOff x="1214936" y="1777988"/>
            <a:chExt cx="10032489" cy="5080012"/>
          </a:xfrm>
        </p:grpSpPr>
        <p:sp>
          <p:nvSpPr>
            <p:cNvPr id="19" name="椭圆 18"/>
            <p:cNvSpPr/>
            <p:nvPr/>
          </p:nvSpPr>
          <p:spPr bwMode="auto">
            <a:xfrm>
              <a:off x="4024298" y="3143248"/>
              <a:ext cx="2714644" cy="357187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0" numCol="1" rtlCol="0" anchor="b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1214936" y="4214818"/>
              <a:ext cx="1571636" cy="107157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硬件</a:t>
              </a: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1214936" y="3643314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物理接口</a:t>
              </a: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500688" y="2428868"/>
              <a:ext cx="1000132" cy="7143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用户</a:t>
              </a:r>
            </a:p>
          </p:txBody>
        </p:sp>
        <p:cxnSp>
          <p:nvCxnSpPr>
            <p:cNvPr id="8" name="直接箭头连接符 7"/>
            <p:cNvCxnSpPr>
              <a:stCxn id="6" idx="4"/>
              <a:endCxn id="5" idx="0"/>
            </p:cNvCxnSpPr>
            <p:nvPr/>
          </p:nvCxnSpPr>
          <p:spPr bwMode="auto">
            <a:xfrm rot="5400000">
              <a:off x="1750721" y="3393281"/>
              <a:ext cx="500066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143631" y="3143248"/>
              <a:ext cx="116955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</a:rPr>
                <a:t>机器指令</a:t>
              </a: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595802" y="5214950"/>
              <a:ext cx="1571636" cy="7143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硬件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595802" y="4643446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物理接口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595802" y="3643314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I/O</a:t>
              </a: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软件</a:t>
              </a: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4881554" y="1857364"/>
              <a:ext cx="1000132" cy="7143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用户</a:t>
              </a:r>
            </a:p>
          </p:txBody>
        </p:sp>
        <p:sp>
          <p:nvSpPr>
            <p:cNvPr id="16" name="下箭头 15"/>
            <p:cNvSpPr/>
            <p:nvPr/>
          </p:nvSpPr>
          <p:spPr bwMode="auto">
            <a:xfrm>
              <a:off x="5238744" y="4214818"/>
              <a:ext cx="214314" cy="42862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" name="直接箭头连接符 16"/>
            <p:cNvCxnSpPr>
              <a:stCxn id="15" idx="4"/>
              <a:endCxn id="13" idx="0"/>
            </p:cNvCxnSpPr>
            <p:nvPr/>
          </p:nvCxnSpPr>
          <p:spPr bwMode="auto">
            <a:xfrm rot="5400000">
              <a:off x="4845835" y="3107529"/>
              <a:ext cx="107157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4952993" y="6072207"/>
              <a:ext cx="93871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chemeClr val="bg1"/>
                  </a:solidFill>
                </a:rPr>
                <a:t>虚拟机</a:t>
              </a:r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53059" y="2571745"/>
              <a:ext cx="157992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solidFill>
                    <a:schemeClr val="bg1"/>
                  </a:solidFill>
                </a:rPr>
                <a:t>I/O</a:t>
              </a:r>
              <a:r>
                <a:rPr lang="zh-CN" altLang="en-US" sz="1350" dirty="0">
                  <a:solidFill>
                    <a:schemeClr val="bg1"/>
                  </a:solidFill>
                </a:rPr>
                <a:t>操作指令</a:t>
              </a:r>
              <a:endParaRPr lang="en-US" altLang="zh-CN" sz="1350" dirty="0">
                <a:solidFill>
                  <a:schemeClr val="bg1"/>
                </a:solidFill>
              </a:endParaRPr>
            </a:p>
            <a:p>
              <a:r>
                <a:rPr lang="en-US" altLang="zh-CN" sz="1350" dirty="0">
                  <a:solidFill>
                    <a:schemeClr val="bg1"/>
                  </a:solidFill>
                </a:rPr>
                <a:t>(read</a:t>
              </a:r>
              <a:r>
                <a:rPr lang="zh-CN" altLang="en-US" sz="1350" dirty="0">
                  <a:solidFill>
                    <a:schemeClr val="bg1"/>
                  </a:solidFill>
                </a:rPr>
                <a:t>，</a:t>
              </a:r>
              <a:r>
                <a:rPr lang="en-US" altLang="zh-CN" sz="1350" dirty="0">
                  <a:solidFill>
                    <a:schemeClr val="bg1"/>
                  </a:solidFill>
                </a:rPr>
                <a:t>write)</a:t>
              </a:r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8187449" y="3000372"/>
              <a:ext cx="2714644" cy="3857628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0" numCol="1" rtlCol="0" anchor="b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8758953" y="5429264"/>
              <a:ext cx="1571636" cy="7143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硬件</a:t>
              </a: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8758953" y="4857760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物理接口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8758953" y="4000504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I/O</a:t>
              </a: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软件</a:t>
              </a: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9044705" y="1777988"/>
              <a:ext cx="1000132" cy="7143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用户</a:t>
              </a:r>
            </a:p>
          </p:txBody>
        </p:sp>
        <p:sp>
          <p:nvSpPr>
            <p:cNvPr id="28" name="下箭头 27"/>
            <p:cNvSpPr/>
            <p:nvPr/>
          </p:nvSpPr>
          <p:spPr bwMode="auto">
            <a:xfrm>
              <a:off x="9401895" y="4572008"/>
              <a:ext cx="214314" cy="285752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29" name="直接箭头连接符 28"/>
            <p:cNvCxnSpPr>
              <a:stCxn id="27" idx="4"/>
              <a:endCxn id="26" idx="0"/>
            </p:cNvCxnSpPr>
            <p:nvPr/>
          </p:nvCxnSpPr>
          <p:spPr bwMode="auto">
            <a:xfrm>
              <a:off x="9544771" y="2492368"/>
              <a:ext cx="0" cy="15081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9116144" y="6202940"/>
              <a:ext cx="93871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chemeClr val="bg1"/>
                  </a:solidFill>
                </a:rPr>
                <a:t>虚拟机</a:t>
              </a:r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16209" y="2428868"/>
              <a:ext cx="163121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</a:rPr>
                <a:t>文件操作接口</a:t>
              </a:r>
              <a:endParaRPr lang="en-US" altLang="zh-CN" sz="1350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8758953" y="3429000"/>
              <a:ext cx="1571636" cy="57150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1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chemeClr val="bg1"/>
                  </a:solidFill>
                  <a:latin typeface="Arial" pitchFamily="34" charset="0"/>
                  <a:ea typeface="宋体" pitchFamily="2" charset="-122"/>
                </a:rPr>
                <a:t>文件管理软件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1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6F8142-553C-468F-8F2D-6F762DB4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6" y="1646803"/>
            <a:ext cx="7562849" cy="39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914400" y="316523"/>
            <a:ext cx="8229600" cy="1371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操作系统的发展过程</a:t>
            </a:r>
          </a:p>
        </p:txBody>
      </p:sp>
      <p:sp>
        <p:nvSpPr>
          <p:cNvPr id="190468" name="Rectangle 4"/>
          <p:cNvSpPr>
            <a:spLocks noGrp="1"/>
          </p:cNvSpPr>
          <p:nvPr>
            <p:ph idx="4294967295"/>
          </p:nvPr>
        </p:nvSpPr>
        <p:spPr>
          <a:xfrm>
            <a:off x="914400" y="1284288"/>
            <a:ext cx="8229600" cy="38862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单道批处理操作系统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多道批处理操作系统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分时操作系统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(time-sharing system)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实时操作系统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(real time system)</a:t>
            </a:r>
          </a:p>
        </p:txBody>
      </p:sp>
    </p:spTree>
    <p:extLst>
      <p:ext uri="{BB962C8B-B14F-4D97-AF65-F5344CB8AC3E}">
        <p14:creationId xmlns:p14="http://schemas.microsoft.com/office/powerpoint/2010/main" val="15713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0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0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0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0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0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190468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>
          <a:xfrm>
            <a:off x="485335" y="1342292"/>
            <a:ext cx="838200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</a:rPr>
              <a:t>、人工操作方式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一台计算机的所有资源由用户独占，降低了计算机资源利用率，人操作慢，出现了严重的人机矛盾。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(1)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用户独占全机</a:t>
            </a:r>
          </a:p>
          <a:p>
            <a:pPr marL="0" indent="0" eaLnBrk="1" hangingPunct="1">
              <a:lnSpc>
                <a:spcPct val="120000"/>
              </a:lnSpc>
              <a:buFont typeface="Wingdings" charset="2"/>
              <a:buNone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(2)CPU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等待人工操作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</p:spTree>
    <p:extLst>
      <p:ext uri="{BB962C8B-B14F-4D97-AF65-F5344CB8AC3E}">
        <p14:creationId xmlns:p14="http://schemas.microsoft.com/office/powerpoint/2010/main" val="18229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200" dirty="0">
                <a:latin typeface="Arial" panose="020B0604020202020204" pitchFamily="34" charset="0"/>
              </a:rPr>
              <a:t>第 </a:t>
            </a:r>
            <a:r>
              <a:rPr kumimoji="1" lang="en-US" altLang="zh-CN" sz="3200" dirty="0">
                <a:latin typeface="Arial" panose="020B0604020202020204" pitchFamily="34" charset="0"/>
              </a:rPr>
              <a:t>1 </a:t>
            </a:r>
            <a:r>
              <a:rPr kumimoji="1" lang="zh-CN" altLang="en-US" sz="3200" dirty="0">
                <a:latin typeface="Arial" panose="020B0604020202020204" pitchFamily="34" charset="0"/>
              </a:rPr>
              <a:t>代</a:t>
            </a:r>
            <a:r>
              <a:rPr kumimoji="1" lang="zh-CN" altLang="en-US" sz="3200" dirty="0"/>
              <a:t>电子管计算机</a:t>
            </a:r>
            <a:r>
              <a:rPr kumimoji="1" lang="en-US" altLang="zh-CN" sz="3200" dirty="0"/>
              <a:t>—</a:t>
            </a:r>
            <a:r>
              <a:rPr kumimoji="1" lang="zh-CN" altLang="en-US" sz="3200" dirty="0">
                <a:latin typeface="Arial" panose="020B0604020202020204" pitchFamily="34" charset="0"/>
              </a:rPr>
              <a:t>世界上第一台计算机</a:t>
            </a:r>
          </a:p>
        </p:txBody>
      </p:sp>
      <p:pic>
        <p:nvPicPr>
          <p:cNvPr id="9" name="Picture 2" descr="COMPT-1">
            <a:extLst>
              <a:ext uri="{FF2B5EF4-FFF2-40B4-BE49-F238E27FC236}">
                <a16:creationId xmlns:a16="http://schemas.microsoft.com/office/drawing/2014/main" id="{43BF8ACC-12F0-44D0-8E81-EC200388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47106"/>
            <a:ext cx="4419600" cy="3683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175AFB69-2496-472C-A43E-3F9FC1534D8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958106"/>
            <a:ext cx="1981200" cy="1524000"/>
            <a:chOff x="4224" y="1248"/>
            <a:chExt cx="1248" cy="960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6B827557-0EFA-43DE-B9D6-2D8B3669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248"/>
              <a:ext cx="1248" cy="9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5E1800"/>
                </a:gs>
                <a:gs pos="100000">
                  <a:srgbClr val="CC3300"/>
                </a:gs>
              </a:gsLst>
              <a:lin ang="5400000" scaled="1"/>
            </a:gradFill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pic>
          <p:nvPicPr>
            <p:cNvPr id="12" name="Picture 6" descr="TUB">
              <a:extLst>
                <a:ext uri="{FF2B5EF4-FFF2-40B4-BE49-F238E27FC236}">
                  <a16:creationId xmlns:a16="http://schemas.microsoft.com/office/drawing/2014/main" id="{A14DF44D-2C47-44E9-A4A1-B32BABB9D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3005F"/>
                </a:clrFrom>
                <a:clrTo>
                  <a:srgbClr val="03005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296"/>
              <a:ext cx="34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638431F-CDFD-4016-AC19-4D51B41BA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920"/>
              <a:ext cx="6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chemeClr val="bg1"/>
                  </a:solidFill>
                </a:rPr>
                <a:t>电子管</a:t>
              </a:r>
            </a:p>
          </p:txBody>
        </p:sp>
      </p:grpSp>
      <p:sp>
        <p:nvSpPr>
          <p:cNvPr id="14" name="Text Box 10">
            <a:extLst>
              <a:ext uri="{FF2B5EF4-FFF2-40B4-BE49-F238E27FC236}">
                <a16:creationId xmlns:a16="http://schemas.microsoft.com/office/drawing/2014/main" id="{5C1549C0-5F22-43E8-B86D-8144071DF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906"/>
            <a:ext cx="76962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 b="0" dirty="0"/>
              <a:t>●</a:t>
            </a:r>
            <a:r>
              <a:rPr kumimoji="1" lang="zh-CN" altLang="en-US" sz="2000" dirty="0"/>
              <a:t>名称：</a:t>
            </a:r>
            <a:r>
              <a:rPr kumimoji="1" lang="en-US" altLang="zh-CN" sz="2000" dirty="0"/>
              <a:t>ENIAC (Electronic Numerical Integrator and Computer)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1600" b="0" dirty="0"/>
              <a:t>●</a:t>
            </a:r>
            <a:r>
              <a:rPr kumimoji="1" lang="zh-CN" altLang="en-US" sz="2000" dirty="0"/>
              <a:t>目的：用于第二次世界大战后期的弹道计算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1600" b="0" dirty="0"/>
              <a:t>●</a:t>
            </a:r>
            <a:r>
              <a:rPr kumimoji="1" lang="zh-CN" altLang="en-US" sz="2000" dirty="0"/>
              <a:t>诞生时间：</a:t>
            </a:r>
            <a:r>
              <a:rPr kumimoji="1" lang="en-US" altLang="zh-CN" sz="2000" dirty="0"/>
              <a:t>1946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15</a:t>
            </a:r>
            <a:r>
              <a:rPr kumimoji="1" lang="zh-CN" altLang="en-US" sz="2000" dirty="0"/>
              <a:t>日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1600" b="0" dirty="0"/>
              <a:t>●</a:t>
            </a:r>
            <a:r>
              <a:rPr kumimoji="1" lang="zh-CN" altLang="en-US" sz="2000" dirty="0"/>
              <a:t>诞生地：美国宾夕法尼亚大学</a:t>
            </a: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CDC82C6E-5237-4333-A4A7-E4119038A3A2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3304306"/>
            <a:ext cx="2881313" cy="2819400"/>
            <a:chOff x="480" y="2130"/>
            <a:chExt cx="1815" cy="1794"/>
          </a:xfrm>
        </p:grpSpPr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C1DA044-DC19-4457-BDFE-5CA858AC2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185"/>
              <a:ext cx="1728" cy="1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000"/>
                <a:t>ENIAC</a:t>
              </a:r>
              <a:r>
                <a:rPr kumimoji="1" lang="zh-CN" altLang="en-US" sz="2000"/>
                <a:t>计算机</a:t>
              </a:r>
              <a:endParaRPr kumimoji="1" lang="zh-CN" altLang="en-US" sz="1600" b="0"/>
            </a:p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 b="0"/>
                <a:t>●</a:t>
              </a:r>
              <a:r>
                <a:rPr kumimoji="1" lang="zh-CN" altLang="en-US" sz="2000"/>
                <a:t>使用</a:t>
              </a:r>
              <a:r>
                <a:rPr kumimoji="1" lang="en-US" altLang="zh-CN" sz="2000"/>
                <a:t>18000</a:t>
              </a:r>
              <a:r>
                <a:rPr kumimoji="1" lang="zh-CN" altLang="en-US" sz="2000"/>
                <a:t>只电子管</a:t>
              </a:r>
            </a:p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 b="0"/>
                <a:t>●</a:t>
              </a:r>
              <a:r>
                <a:rPr kumimoji="1" lang="en-US" altLang="zh-CN" sz="2000"/>
                <a:t>1500</a:t>
              </a:r>
              <a:r>
                <a:rPr kumimoji="1" lang="zh-CN" altLang="en-US" sz="2000"/>
                <a:t>个继电器</a:t>
              </a:r>
              <a:endParaRPr kumimoji="1" lang="zh-CN" altLang="en-US" sz="2000" baseline="30000"/>
            </a:p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 b="0"/>
                <a:t>●</a:t>
              </a:r>
              <a:r>
                <a:rPr kumimoji="1" lang="zh-CN" altLang="en-US" sz="2000"/>
                <a:t>占地面积</a:t>
              </a:r>
              <a:r>
                <a:rPr kumimoji="1" lang="en-US" altLang="zh-CN" sz="2000"/>
                <a:t>170m</a:t>
              </a:r>
              <a:r>
                <a:rPr kumimoji="1" lang="en-US" altLang="zh-CN" sz="2000" baseline="30000"/>
                <a:t>2</a:t>
              </a:r>
              <a:endParaRPr kumimoji="1" lang="en-US" altLang="zh-CN" sz="1600" b="0"/>
            </a:p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1600" b="0"/>
                <a:t>●</a:t>
              </a:r>
              <a:r>
                <a:rPr kumimoji="1" lang="zh-CN" altLang="en-US" sz="2000"/>
                <a:t>重量</a:t>
              </a:r>
              <a:r>
                <a:rPr kumimoji="1" lang="en-US" altLang="zh-CN" sz="2000"/>
                <a:t>30</a:t>
              </a:r>
              <a:r>
                <a:rPr kumimoji="1" lang="zh-CN" altLang="en-US" sz="2000"/>
                <a:t>吨</a:t>
              </a:r>
            </a:p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 b="0"/>
                <a:t>●</a:t>
              </a:r>
              <a:r>
                <a:rPr kumimoji="1" lang="zh-CN" altLang="en-US" sz="2000"/>
                <a:t>耗电量</a:t>
              </a:r>
              <a:r>
                <a:rPr kumimoji="1" lang="en-US" altLang="zh-CN" sz="2000"/>
                <a:t>140</a:t>
              </a:r>
              <a:r>
                <a:rPr kumimoji="1" lang="zh-CN" altLang="en-US" sz="2000"/>
                <a:t>千瓦</a:t>
              </a: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4DF35A32-EBD6-49DB-A705-1AFCC40B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130"/>
              <a:ext cx="1776" cy="1794"/>
            </a:xfrm>
            <a:prstGeom prst="roundRect">
              <a:avLst>
                <a:gd name="adj" fmla="val 6819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360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</p:grpSp>
      <p:sp>
        <p:nvSpPr>
          <p:cNvPr id="18" name="AutoShape 14">
            <a:extLst>
              <a:ext uri="{FF2B5EF4-FFF2-40B4-BE49-F238E27FC236}">
                <a16:creationId xmlns:a16="http://schemas.microsoft.com/office/drawing/2014/main" id="{392001CA-2A1D-444D-9E0A-91A25BF95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4012331"/>
            <a:ext cx="609600" cy="533400"/>
          </a:xfrm>
          <a:prstGeom prst="rightArrow">
            <a:avLst>
              <a:gd name="adj1" fmla="val 47028"/>
              <a:gd name="adj2" fmla="val 51360"/>
            </a:avLst>
          </a:prstGeom>
          <a:gradFill rotWithShape="0">
            <a:gsLst>
              <a:gs pos="0">
                <a:srgbClr val="FF99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3600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12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954659-3B0E-0F48-90B7-6D038B5CCA5B}"/>
              </a:ext>
            </a:extLst>
          </p:cNvPr>
          <p:cNvSpPr txBox="1">
            <a:spLocks noChangeArrowheads="1"/>
          </p:cNvSpPr>
          <p:nvPr/>
        </p:nvSpPr>
        <p:spPr>
          <a:xfrm>
            <a:off x="466846" y="1189725"/>
            <a:ext cx="7924800" cy="1447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</a:rPr>
              <a:t>、人工操作方式</a:t>
            </a:r>
          </a:p>
          <a:p>
            <a:pPr marL="0" indent="0">
              <a:buFont typeface="Wingdings" charset="2"/>
              <a:buNone/>
              <a:defRPr/>
            </a:pPr>
            <a:r>
              <a:rPr lang="zh-CN" altLang="en-US" b="1" dirty="0"/>
              <a:t>      </a:t>
            </a:r>
            <a:r>
              <a:rPr lang="zh-CN" altLang="en-US" sz="2400" b="1" dirty="0"/>
              <a:t>输入输出：穿孔卡片</a:t>
            </a:r>
          </a:p>
          <a:p>
            <a:pPr marL="0" indent="0">
              <a:buFont typeface="Wingdings" charset="2"/>
              <a:buNone/>
              <a:defRPr/>
            </a:pPr>
            <a:endParaRPr lang="zh-CN" altLang="en-US" sz="3600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07A5DB0-C912-DC4C-8210-DDB68C9B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03" y="1295743"/>
            <a:ext cx="39624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AA3C126-924E-054E-A257-31E6B46A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21" y="3234991"/>
            <a:ext cx="5781675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6678" y="303213"/>
            <a:ext cx="8057322" cy="743709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未配置操作系统的计算机系统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E5516B4-8F41-C44B-B356-C461D814DC6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447800"/>
            <a:ext cx="8458200" cy="76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altLang="zh-CN" sz="3200" b="1" dirty="0">
                <a:solidFill>
                  <a:srgbClr val="0000FF"/>
                </a:solidFill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</a:rPr>
              <a:t>、脱机输入输出方式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BF453A-71CE-A240-B8CE-53FED1E6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486439"/>
            <a:ext cx="4495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在外围计算机的控制下，实现输入输出。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主要解决了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与设备之间不匹配的矛盾，提高了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</a:p>
        </p:txBody>
      </p:sp>
      <p:grpSp>
        <p:nvGrpSpPr>
          <p:cNvPr id="11" name="组合 3">
            <a:extLst>
              <a:ext uri="{FF2B5EF4-FFF2-40B4-BE49-F238E27FC236}">
                <a16:creationId xmlns:a16="http://schemas.microsoft.com/office/drawing/2014/main" id="{810421DA-1ABF-1A46-B46D-C5562C183AF6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1828800"/>
            <a:ext cx="3733800" cy="3165475"/>
            <a:chOff x="5105400" y="2133600"/>
            <a:chExt cx="3733800" cy="3165475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7326B7A5-8AC3-B44D-80B3-02860008E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133600"/>
              <a:ext cx="3733800" cy="316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CFF1A6-C4BA-1541-9017-F46A74AE8FE1}"/>
                </a:ext>
              </a:extLst>
            </p:cNvPr>
            <p:cNvSpPr/>
            <p:nvPr/>
          </p:nvSpPr>
          <p:spPr>
            <a:xfrm>
              <a:off x="6096000" y="4953000"/>
              <a:ext cx="533400" cy="346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817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737CE3A4-46A9-484B-8D7C-AFE155335C85}"/>
              </a:ext>
            </a:extLst>
          </p:cNvPr>
          <p:cNvSpPr txBox="1">
            <a:spLocks/>
          </p:cNvSpPr>
          <p:nvPr/>
        </p:nvSpPr>
        <p:spPr>
          <a:xfrm>
            <a:off x="755374" y="1601442"/>
            <a:ext cx="33528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系统对作业的处理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都是成批进行的，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且在</a:t>
            </a:r>
            <a:r>
              <a:rPr lang="zh-CN" altLang="en-US" sz="2400" dirty="0">
                <a:solidFill>
                  <a:srgbClr val="FF0000"/>
                </a:solidFill>
              </a:rPr>
              <a:t>内存中始终仅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存一道作业运行</a:t>
            </a:r>
            <a:r>
              <a:rPr lang="zh-CN" altLang="en-US" sz="2400" dirty="0"/>
              <a:t>，</a:t>
            </a:r>
          </a:p>
          <a:p>
            <a:pPr marL="579755" indent="-579755" algn="just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运行结束或出错，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才自动调另一道作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业运行，故称为</a:t>
            </a:r>
            <a:r>
              <a:rPr lang="zh-CN" altLang="en-US" sz="2400" dirty="0">
                <a:solidFill>
                  <a:srgbClr val="FF0000"/>
                </a:solidFill>
              </a:rPr>
              <a:t>单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道批处理系统。</a:t>
            </a:r>
          </a:p>
          <a:p>
            <a:pPr marL="579755" indent="-579755">
              <a:buFont typeface="Wingdings" panose="05000000000000000000" pitchFamily="2" charset="2"/>
              <a:buNone/>
              <a:defRPr/>
            </a:pP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D9A9100-96B7-334F-AF5C-A5CB2BDD0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"/>
          <a:stretch/>
        </p:blipFill>
        <p:spPr bwMode="auto">
          <a:xfrm>
            <a:off x="3778484" y="1414338"/>
            <a:ext cx="4998940" cy="397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9AC69C-4E3D-034A-B3EC-78C158FF0BD0}"/>
              </a:ext>
            </a:extLst>
          </p:cNvPr>
          <p:cNvSpPr txBox="1"/>
          <p:nvPr/>
        </p:nvSpPr>
        <p:spPr>
          <a:xfrm>
            <a:off x="4576044" y="5578845"/>
            <a:ext cx="420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1-3  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单道批处理系统的处理流程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C86BE9-A7B3-404A-BBB2-787B00B8DB15}"/>
              </a:ext>
            </a:extLst>
          </p:cNvPr>
          <p:cNvSpPr txBox="1">
            <a:spLocks/>
          </p:cNvSpPr>
          <p:nvPr/>
        </p:nvSpPr>
        <p:spPr>
          <a:xfrm>
            <a:off x="1113183" y="429064"/>
            <a:ext cx="7906554" cy="7238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1.2.2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单道批处理系统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468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8" name="Picture 6" descr="HAC000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136" y="5166585"/>
            <a:ext cx="600075" cy="400050"/>
          </a:xfrm>
        </p:spPr>
      </p:pic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 </a:t>
            </a:r>
            <a:r>
              <a:rPr lang="zh-CN" altLang="en-US" dirty="0"/>
              <a:t>单道批处理系统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20923" y="1782365"/>
            <a:ext cx="7702154" cy="4076700"/>
          </a:xfrm>
        </p:spPr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处理过程（图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1.4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marL="800100" lvl="1" indent="-457200">
              <a:lnSpc>
                <a:spcPct val="100000"/>
              </a:lnSpc>
            </a:pP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监督程序（</a:t>
            </a:r>
            <a:r>
              <a:rPr lang="en-US" altLang="zh-CN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monitor</a:t>
            </a: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marL="800100" lvl="1" indent="-457200">
              <a:lnSpc>
                <a:spcPct val="100000"/>
              </a:lnSpc>
            </a:pP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概念：系统对作业的处理都是成批进行的、且</a:t>
            </a:r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内存中</a:t>
            </a: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始终只保持一道作业，称为单道批处理系统（</a:t>
            </a:r>
            <a:r>
              <a:rPr lang="en-US" altLang="zh-CN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simple batch system</a:t>
            </a: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）。</a:t>
            </a:r>
          </a:p>
          <a:p>
            <a:pPr marL="800100" lvl="1" indent="-457200">
              <a:lnSpc>
                <a:spcPct val="100000"/>
              </a:lnSpc>
            </a:pP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批处理系统的引入是为了提高系统资源的利用率和吞吐量</a:t>
            </a:r>
          </a:p>
          <a:p>
            <a:pPr marL="800100" lvl="1" indent="-457200">
              <a:lnSpc>
                <a:spcPct val="100000"/>
              </a:lnSpc>
            </a:pP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概念：</a:t>
            </a:r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运行控制权</a:t>
            </a:r>
          </a:p>
          <a:p>
            <a:pPr marL="457200" indent="-457200">
              <a:lnSpc>
                <a:spcPct val="10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特征</a:t>
            </a:r>
          </a:p>
          <a:p>
            <a:pPr marL="800100" lvl="1" indent="-457200">
              <a:lnSpc>
                <a:spcPct val="100000"/>
              </a:lnSpc>
            </a:pPr>
            <a:r>
              <a:rPr lang="zh-CN" altLang="en-US" sz="2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自动性、顺序性、单道性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9BA3B5-E9CA-4B68-8FF8-F318982A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8C3B1A-77BD-411D-9325-BEDD90F2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782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A46B625-F18F-48B5-ADC4-C074772B7D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13335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下面哪项不属于单道批处理程序的特征：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B1A0A1-11EA-4691-86BD-8FF8F11AB0C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946797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自动性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50F752-6411-4361-9F97-81201F2FDFA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589735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并发性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1599B7-74BC-4CCD-BAAC-9E45DC64DE0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232672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顺序性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EEA346-9C66-4DDD-9FA7-00E9BD9FA0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4875610"/>
            <a:ext cx="6400800" cy="48220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19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单道性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35CE6B4-6DAC-425B-B854-6C58C1D8F49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995017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2899485-CE59-423F-874A-9815C3D698C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3637954"/>
            <a:ext cx="385763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BFB8BB9-BE91-478B-80A6-4BBFEB2A06D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4280892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BA446C-D726-4BDD-BC3F-E9656FF0A05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923829"/>
            <a:ext cx="385763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2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7901A3-78BF-4FFA-BF87-B7D4A4FB7BA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686550" y="551854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EC3D52-3542-4223-9535-E26DF444FBC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857250"/>
            <a:ext cx="9144000" cy="47625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558B990-03FA-4556-98F7-03D7A774DAA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5A538E1-2ADD-41F6-83BB-681EDB63A49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7C36E93-8100-41D5-B7E5-01BCAFECB3A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95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940EB968-DB69-4C5C-88FF-CBF1E0B6815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15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0238A87-DF76-4FBC-BD16-5B9E444EC17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981950" y="904875"/>
            <a:ext cx="106680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8773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54163"/>
            <a:ext cx="7772400" cy="4846637"/>
          </a:xfrm>
        </p:spPr>
        <p:txBody>
          <a:bodyPr/>
          <a:lstStyle/>
          <a:p>
            <a:pPr marL="228600" lvl="0" indent="-228600" defTabSz="914400">
              <a:lnSpc>
                <a:spcPct val="100000"/>
              </a:lnSpc>
              <a:spcBef>
                <a:spcPts val="1800"/>
              </a:spcBef>
              <a:buClr>
                <a:srgbClr val="4A66AC">
                  <a:lumMod val="75000"/>
                </a:srgbClr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单道批处理系统主要优点：减少人工操作，解决了作业的自动接续。</a:t>
            </a:r>
          </a:p>
          <a:p>
            <a:pPr marL="228600" lvl="0" indent="-228600" defTabSz="914400">
              <a:lnSpc>
                <a:spcPct val="100000"/>
              </a:lnSpc>
              <a:spcBef>
                <a:spcPts val="1800"/>
              </a:spcBef>
              <a:buClr>
                <a:srgbClr val="4A66AC">
                  <a:lumMod val="75000"/>
                </a:srgbClr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华文楷体" pitchFamily="2" charset="-122"/>
                <a:ea typeface="华文楷体" pitchFamily="2" charset="-122"/>
              </a:rPr>
              <a:t>单道批处理系统主要缺点：</a:t>
            </a:r>
            <a:endParaRPr lang="en-US" altLang="zh-CN" sz="3200" b="1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  <a:p>
            <a:pPr marL="457200" lvl="1" indent="-182880" defTabSz="914400">
              <a:lnSpc>
                <a:spcPct val="100000"/>
              </a:lnSpc>
              <a:spcBef>
                <a:spcPts val="1200"/>
              </a:spcBef>
              <a:buClr>
                <a:srgbClr val="4A66AC">
                  <a:lumMod val="75000"/>
                </a:srgbClr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资源利用率仍不高：</a:t>
            </a:r>
            <a:r>
              <a:rPr lang="en-US" altLang="zh-CN" sz="2800" b="1" dirty="0">
                <a:solidFill>
                  <a:prstClr val="black"/>
                </a:solidFill>
              </a:rPr>
              <a:t>CPU</a:t>
            </a:r>
            <a:r>
              <a:rPr lang="zh-CN" altLang="en-US" sz="2800" b="1" dirty="0">
                <a:solidFill>
                  <a:prstClr val="black"/>
                </a:solidFill>
              </a:rPr>
              <a:t>、内存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marL="457200" lvl="1" indent="-182880" defTabSz="914400">
              <a:lnSpc>
                <a:spcPct val="100000"/>
              </a:lnSpc>
              <a:spcBef>
                <a:spcPts val="1200"/>
              </a:spcBef>
              <a:buClr>
                <a:srgbClr val="4A66AC">
                  <a:lumMod val="75000"/>
                </a:srgbClr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平均周转时间长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marL="457200" lvl="1" indent="-182880" defTabSz="914400">
              <a:lnSpc>
                <a:spcPct val="100000"/>
              </a:lnSpc>
              <a:spcBef>
                <a:spcPts val="1200"/>
              </a:spcBef>
              <a:buClr>
                <a:srgbClr val="4A66AC">
                  <a:lumMod val="75000"/>
                </a:srgbClr>
              </a:buClr>
            </a:pPr>
            <a:r>
              <a:rPr lang="zh-CN" altLang="en-US" sz="2800" b="1" dirty="0">
                <a:solidFill>
                  <a:prstClr val="black"/>
                </a:solidFill>
              </a:rPr>
              <a:t>没有交互能力。</a:t>
            </a:r>
          </a:p>
          <a:p>
            <a:pPr marL="228600" lvl="0" indent="-228600" defTabSz="914400">
              <a:lnSpc>
                <a:spcPct val="100000"/>
              </a:lnSpc>
              <a:spcBef>
                <a:spcPts val="1800"/>
              </a:spcBef>
              <a:buClr>
                <a:srgbClr val="4A66AC">
                  <a:lumMod val="75000"/>
                </a:srgbClr>
              </a:buClr>
            </a:pPr>
            <a:endParaRPr lang="zh-CN" altLang="en-US" sz="3200" b="1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457200"/>
            <a:ext cx="8229600" cy="109696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/>
              <a:t> 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单道批处理系统</a:t>
            </a:r>
          </a:p>
        </p:txBody>
      </p:sp>
    </p:spTree>
    <p:extLst>
      <p:ext uri="{BB962C8B-B14F-4D97-AF65-F5344CB8AC3E}">
        <p14:creationId xmlns:p14="http://schemas.microsoft.com/office/powerpoint/2010/main" val="81785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－</a:t>
            </a:r>
            <a:r>
              <a:rPr lang="en-US" altLang="zh-CN" dirty="0"/>
              <a:t>5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739C991-2394-4057-B283-8E786B335058}"/>
              </a:ext>
            </a:extLst>
          </p:cNvPr>
          <p:cNvGrpSpPr/>
          <p:nvPr/>
        </p:nvGrpSpPr>
        <p:grpSpPr>
          <a:xfrm>
            <a:off x="1127430" y="1870473"/>
            <a:ext cx="7133418" cy="3575598"/>
            <a:chOff x="1774825" y="1350964"/>
            <a:chExt cx="8646280" cy="4185142"/>
          </a:xfrm>
        </p:grpSpPr>
        <p:sp>
          <p:nvSpPr>
            <p:cNvPr id="196612" name="Line 4"/>
            <p:cNvSpPr>
              <a:spLocks noChangeShapeType="1"/>
            </p:cNvSpPr>
            <p:nvPr/>
          </p:nvSpPr>
          <p:spPr bwMode="auto">
            <a:xfrm>
              <a:off x="3000375" y="4811713"/>
              <a:ext cx="7416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13" name="Text Box 5"/>
            <p:cNvSpPr txBox="1">
              <a:spLocks noChangeArrowheads="1"/>
            </p:cNvSpPr>
            <p:nvPr/>
          </p:nvSpPr>
          <p:spPr bwMode="auto">
            <a:xfrm>
              <a:off x="1774825" y="1571625"/>
              <a:ext cx="1728789" cy="432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/>
                <a:t>用户程序</a:t>
              </a:r>
            </a:p>
          </p:txBody>
        </p:sp>
        <p:sp>
          <p:nvSpPr>
            <p:cNvPr id="196614" name="Text Box 6"/>
            <p:cNvSpPr txBox="1">
              <a:spLocks noChangeArrowheads="1"/>
            </p:cNvSpPr>
            <p:nvPr/>
          </p:nvSpPr>
          <p:spPr bwMode="auto">
            <a:xfrm>
              <a:off x="1774825" y="2508250"/>
              <a:ext cx="1657350" cy="432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/>
                <a:t>监督程序</a:t>
              </a:r>
            </a:p>
          </p:txBody>
        </p:sp>
        <p:sp>
          <p:nvSpPr>
            <p:cNvPr id="196615" name="Text Box 7"/>
            <p:cNvSpPr txBox="1">
              <a:spLocks noChangeArrowheads="1"/>
            </p:cNvSpPr>
            <p:nvPr/>
          </p:nvSpPr>
          <p:spPr bwMode="auto">
            <a:xfrm>
              <a:off x="1847850" y="3606800"/>
              <a:ext cx="1511300" cy="432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b="1"/>
                <a:t>I/O</a:t>
              </a:r>
              <a:r>
                <a:rPr lang="zh-CN" altLang="en-US" b="1"/>
                <a:t>操作</a:t>
              </a:r>
            </a:p>
          </p:txBody>
        </p:sp>
        <p:sp>
          <p:nvSpPr>
            <p:cNvPr id="196616" name="Line 8"/>
            <p:cNvSpPr>
              <a:spLocks noChangeShapeType="1"/>
            </p:cNvSpPr>
            <p:nvPr/>
          </p:nvSpPr>
          <p:spPr bwMode="auto">
            <a:xfrm>
              <a:off x="3432175" y="1787525"/>
              <a:ext cx="863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17" name="Text Box 9"/>
            <p:cNvSpPr txBox="1">
              <a:spLocks noChangeArrowheads="1"/>
            </p:cNvSpPr>
            <p:nvPr/>
          </p:nvSpPr>
          <p:spPr bwMode="auto">
            <a:xfrm>
              <a:off x="3503614" y="1350964"/>
              <a:ext cx="1465388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I/O</a:t>
              </a:r>
              <a:r>
                <a:rPr lang="zh-CN" altLang="en-US" sz="1500" b="1"/>
                <a:t>中断请求</a:t>
              </a:r>
            </a:p>
          </p:txBody>
        </p:sp>
        <p:sp>
          <p:nvSpPr>
            <p:cNvPr id="196618" name="Line 10"/>
            <p:cNvSpPr>
              <a:spLocks noChangeShapeType="1"/>
            </p:cNvSpPr>
            <p:nvPr/>
          </p:nvSpPr>
          <p:spPr bwMode="auto">
            <a:xfrm>
              <a:off x="4295775" y="1787526"/>
              <a:ext cx="0" cy="936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19" name="Line 11"/>
            <p:cNvSpPr>
              <a:spLocks noChangeShapeType="1"/>
            </p:cNvSpPr>
            <p:nvPr/>
          </p:nvSpPr>
          <p:spPr bwMode="auto">
            <a:xfrm>
              <a:off x="4295775" y="2724150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0" name="Text Box 12"/>
            <p:cNvSpPr txBox="1">
              <a:spLocks noChangeArrowheads="1"/>
            </p:cNvSpPr>
            <p:nvPr/>
          </p:nvSpPr>
          <p:spPr bwMode="auto">
            <a:xfrm>
              <a:off x="4367214" y="2292351"/>
              <a:ext cx="999076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500" b="1"/>
                <a:t>启动</a:t>
              </a:r>
              <a:r>
                <a:rPr lang="en-US" altLang="zh-CN" sz="1500" b="1"/>
                <a:t>I/O</a:t>
              </a:r>
            </a:p>
          </p:txBody>
        </p:sp>
        <p:sp>
          <p:nvSpPr>
            <p:cNvPr id="196621" name="Line 13"/>
            <p:cNvSpPr>
              <a:spLocks noChangeShapeType="1"/>
            </p:cNvSpPr>
            <p:nvPr/>
          </p:nvSpPr>
          <p:spPr bwMode="auto">
            <a:xfrm>
              <a:off x="4727575" y="2724150"/>
              <a:ext cx="0" cy="1079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2" name="Line 14"/>
            <p:cNvSpPr>
              <a:spLocks noChangeShapeType="1"/>
            </p:cNvSpPr>
            <p:nvPr/>
          </p:nvSpPr>
          <p:spPr bwMode="auto">
            <a:xfrm>
              <a:off x="4727576" y="3803650"/>
              <a:ext cx="13684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3" name="Line 15"/>
            <p:cNvSpPr>
              <a:spLocks noChangeShapeType="1"/>
            </p:cNvSpPr>
            <p:nvPr/>
          </p:nvSpPr>
          <p:spPr bwMode="auto">
            <a:xfrm flipV="1">
              <a:off x="6096000" y="2724150"/>
              <a:ext cx="0" cy="1079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5" name="Line 17"/>
            <p:cNvSpPr>
              <a:spLocks noChangeShapeType="1"/>
            </p:cNvSpPr>
            <p:nvPr/>
          </p:nvSpPr>
          <p:spPr bwMode="auto">
            <a:xfrm>
              <a:off x="6096000" y="2724150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6" name="Text Box 18"/>
            <p:cNvSpPr txBox="1">
              <a:spLocks noChangeArrowheads="1"/>
            </p:cNvSpPr>
            <p:nvPr/>
          </p:nvSpPr>
          <p:spPr bwMode="auto">
            <a:xfrm>
              <a:off x="5519738" y="2292351"/>
              <a:ext cx="1543050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500" b="1"/>
                <a:t>I/O</a:t>
              </a:r>
              <a:r>
                <a:rPr lang="zh-CN" altLang="en-US" sz="1500" b="1"/>
                <a:t>完成</a:t>
              </a:r>
            </a:p>
          </p:txBody>
        </p:sp>
        <p:sp>
          <p:nvSpPr>
            <p:cNvPr id="196627" name="Line 19"/>
            <p:cNvSpPr>
              <a:spLocks noChangeShapeType="1"/>
            </p:cNvSpPr>
            <p:nvPr/>
          </p:nvSpPr>
          <p:spPr bwMode="auto">
            <a:xfrm flipV="1">
              <a:off x="6527800" y="1787526"/>
              <a:ext cx="0" cy="936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28" name="Text Box 20"/>
            <p:cNvSpPr txBox="1">
              <a:spLocks noChangeArrowheads="1"/>
            </p:cNvSpPr>
            <p:nvPr/>
          </p:nvSpPr>
          <p:spPr bwMode="auto">
            <a:xfrm>
              <a:off x="6167438" y="2781301"/>
              <a:ext cx="1156455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500" b="1"/>
                <a:t>结束中断</a:t>
              </a:r>
            </a:p>
          </p:txBody>
        </p:sp>
        <p:sp>
          <p:nvSpPr>
            <p:cNvPr id="196631" name="Line 23"/>
            <p:cNvSpPr>
              <a:spLocks noChangeShapeType="1"/>
            </p:cNvSpPr>
            <p:nvPr/>
          </p:nvSpPr>
          <p:spPr bwMode="auto">
            <a:xfrm>
              <a:off x="6529388" y="1792288"/>
              <a:ext cx="863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2" name="Text Box 24"/>
            <p:cNvSpPr txBox="1">
              <a:spLocks noChangeArrowheads="1"/>
            </p:cNvSpPr>
            <p:nvPr/>
          </p:nvSpPr>
          <p:spPr bwMode="auto">
            <a:xfrm>
              <a:off x="6600824" y="1355725"/>
              <a:ext cx="1465388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I/O</a:t>
              </a:r>
              <a:r>
                <a:rPr lang="zh-CN" altLang="en-US" sz="1500" b="1"/>
                <a:t>中断请求</a:t>
              </a:r>
            </a:p>
          </p:txBody>
        </p:sp>
        <p:sp>
          <p:nvSpPr>
            <p:cNvPr id="196633" name="Line 25"/>
            <p:cNvSpPr>
              <a:spLocks noChangeShapeType="1"/>
            </p:cNvSpPr>
            <p:nvPr/>
          </p:nvSpPr>
          <p:spPr bwMode="auto">
            <a:xfrm>
              <a:off x="7392988" y="1792289"/>
              <a:ext cx="0" cy="936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4" name="Line 26"/>
            <p:cNvSpPr>
              <a:spLocks noChangeShapeType="1"/>
            </p:cNvSpPr>
            <p:nvPr/>
          </p:nvSpPr>
          <p:spPr bwMode="auto">
            <a:xfrm>
              <a:off x="7392988" y="2728913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5" name="Text Box 27"/>
            <p:cNvSpPr txBox="1">
              <a:spLocks noChangeArrowheads="1"/>
            </p:cNvSpPr>
            <p:nvPr/>
          </p:nvSpPr>
          <p:spPr bwMode="auto">
            <a:xfrm>
              <a:off x="7464426" y="2297114"/>
              <a:ext cx="999076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500" b="1"/>
                <a:t>启动</a:t>
              </a:r>
              <a:r>
                <a:rPr lang="en-US" altLang="zh-CN" sz="1500" b="1"/>
                <a:t>I/O</a:t>
              </a:r>
            </a:p>
          </p:txBody>
        </p:sp>
        <p:sp>
          <p:nvSpPr>
            <p:cNvPr id="196636" name="Line 28"/>
            <p:cNvSpPr>
              <a:spLocks noChangeShapeType="1"/>
            </p:cNvSpPr>
            <p:nvPr/>
          </p:nvSpPr>
          <p:spPr bwMode="auto">
            <a:xfrm>
              <a:off x="7824788" y="2728913"/>
              <a:ext cx="0" cy="1079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7" name="Line 29"/>
            <p:cNvSpPr>
              <a:spLocks noChangeShapeType="1"/>
            </p:cNvSpPr>
            <p:nvPr/>
          </p:nvSpPr>
          <p:spPr bwMode="auto">
            <a:xfrm>
              <a:off x="7824789" y="3808413"/>
              <a:ext cx="13684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8" name="Line 30"/>
            <p:cNvSpPr>
              <a:spLocks noChangeShapeType="1"/>
            </p:cNvSpPr>
            <p:nvPr/>
          </p:nvSpPr>
          <p:spPr bwMode="auto">
            <a:xfrm flipV="1">
              <a:off x="9193213" y="2728913"/>
              <a:ext cx="0" cy="1079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39" name="Line 31"/>
            <p:cNvSpPr>
              <a:spLocks noChangeShapeType="1"/>
            </p:cNvSpPr>
            <p:nvPr/>
          </p:nvSpPr>
          <p:spPr bwMode="auto">
            <a:xfrm>
              <a:off x="9193213" y="2728913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40" name="Text Box 32"/>
            <p:cNvSpPr txBox="1">
              <a:spLocks noChangeArrowheads="1"/>
            </p:cNvSpPr>
            <p:nvPr/>
          </p:nvSpPr>
          <p:spPr bwMode="auto">
            <a:xfrm>
              <a:off x="8616950" y="2297114"/>
              <a:ext cx="1543050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500" b="1"/>
                <a:t>I/O</a:t>
              </a:r>
              <a:r>
                <a:rPr lang="zh-CN" altLang="en-US" sz="1500" b="1"/>
                <a:t>完成</a:t>
              </a:r>
            </a:p>
          </p:txBody>
        </p:sp>
        <p:sp>
          <p:nvSpPr>
            <p:cNvPr id="196641" name="Line 33"/>
            <p:cNvSpPr>
              <a:spLocks noChangeShapeType="1"/>
            </p:cNvSpPr>
            <p:nvPr/>
          </p:nvSpPr>
          <p:spPr bwMode="auto">
            <a:xfrm flipV="1">
              <a:off x="9625013" y="1792289"/>
              <a:ext cx="0" cy="936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 sz="1350"/>
            </a:p>
          </p:txBody>
        </p:sp>
        <p:sp>
          <p:nvSpPr>
            <p:cNvPr id="196642" name="Text Box 34"/>
            <p:cNvSpPr txBox="1">
              <a:spLocks noChangeArrowheads="1"/>
            </p:cNvSpPr>
            <p:nvPr/>
          </p:nvSpPr>
          <p:spPr bwMode="auto">
            <a:xfrm>
              <a:off x="9264650" y="2786064"/>
              <a:ext cx="1156455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500" b="1"/>
                <a:t>结束中断</a:t>
              </a:r>
            </a:p>
          </p:txBody>
        </p:sp>
        <p:sp>
          <p:nvSpPr>
            <p:cNvPr id="196643" name="Text Box 35"/>
            <p:cNvSpPr txBox="1">
              <a:spLocks noChangeArrowheads="1"/>
            </p:cNvSpPr>
            <p:nvPr/>
          </p:nvSpPr>
          <p:spPr bwMode="auto">
            <a:xfrm>
              <a:off x="4008439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t1</a:t>
              </a:r>
            </a:p>
          </p:txBody>
        </p:sp>
        <p:sp>
          <p:nvSpPr>
            <p:cNvPr id="196644" name="Text Box 36"/>
            <p:cNvSpPr txBox="1">
              <a:spLocks noChangeArrowheads="1"/>
            </p:cNvSpPr>
            <p:nvPr/>
          </p:nvSpPr>
          <p:spPr bwMode="auto">
            <a:xfrm>
              <a:off x="4511676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t2</a:t>
              </a:r>
            </a:p>
          </p:txBody>
        </p:sp>
        <p:sp>
          <p:nvSpPr>
            <p:cNvPr id="196645" name="Text Box 37"/>
            <p:cNvSpPr txBox="1">
              <a:spLocks noChangeArrowheads="1"/>
            </p:cNvSpPr>
            <p:nvPr/>
          </p:nvSpPr>
          <p:spPr bwMode="auto">
            <a:xfrm>
              <a:off x="5880101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t3</a:t>
              </a:r>
            </a:p>
          </p:txBody>
        </p:sp>
        <p:sp>
          <p:nvSpPr>
            <p:cNvPr id="196646" name="Text Box 38"/>
            <p:cNvSpPr txBox="1">
              <a:spLocks noChangeArrowheads="1"/>
            </p:cNvSpPr>
            <p:nvPr/>
          </p:nvSpPr>
          <p:spPr bwMode="auto">
            <a:xfrm>
              <a:off x="6383339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t4</a:t>
              </a:r>
            </a:p>
          </p:txBody>
        </p:sp>
        <p:sp>
          <p:nvSpPr>
            <p:cNvPr id="196647" name="Text Box 39"/>
            <p:cNvSpPr txBox="1">
              <a:spLocks noChangeArrowheads="1"/>
            </p:cNvSpPr>
            <p:nvPr/>
          </p:nvSpPr>
          <p:spPr bwMode="auto">
            <a:xfrm>
              <a:off x="7321551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t5</a:t>
              </a:r>
            </a:p>
          </p:txBody>
        </p:sp>
        <p:sp>
          <p:nvSpPr>
            <p:cNvPr id="196648" name="Text Box 40"/>
            <p:cNvSpPr txBox="1">
              <a:spLocks noChangeArrowheads="1"/>
            </p:cNvSpPr>
            <p:nvPr/>
          </p:nvSpPr>
          <p:spPr bwMode="auto">
            <a:xfrm>
              <a:off x="7824789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t6</a:t>
              </a:r>
            </a:p>
          </p:txBody>
        </p:sp>
        <p:sp>
          <p:nvSpPr>
            <p:cNvPr id="196649" name="Text Box 41"/>
            <p:cNvSpPr txBox="1">
              <a:spLocks noChangeArrowheads="1"/>
            </p:cNvSpPr>
            <p:nvPr/>
          </p:nvSpPr>
          <p:spPr bwMode="auto">
            <a:xfrm>
              <a:off x="9193214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t7</a:t>
              </a:r>
            </a:p>
          </p:txBody>
        </p:sp>
        <p:sp>
          <p:nvSpPr>
            <p:cNvPr id="196650" name="Text Box 42"/>
            <p:cNvSpPr txBox="1">
              <a:spLocks noChangeArrowheads="1"/>
            </p:cNvSpPr>
            <p:nvPr/>
          </p:nvSpPr>
          <p:spPr bwMode="auto">
            <a:xfrm>
              <a:off x="9696452" y="4308476"/>
              <a:ext cx="431729" cy="3782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500" b="1"/>
                <a:t>t8</a:t>
              </a:r>
            </a:p>
          </p:txBody>
        </p:sp>
        <p:sp>
          <p:nvSpPr>
            <p:cNvPr id="196651" name="Text Box 43"/>
            <p:cNvSpPr txBox="1">
              <a:spLocks noChangeArrowheads="1"/>
            </p:cNvSpPr>
            <p:nvPr/>
          </p:nvSpPr>
          <p:spPr bwMode="auto">
            <a:xfrm>
              <a:off x="4872038" y="5103813"/>
              <a:ext cx="2819637" cy="4322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(a)</a:t>
              </a:r>
              <a:r>
                <a:rPr lang="zh-CN" altLang="en-US" b="1" dirty="0"/>
                <a:t>单道程序运行情况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57697" y="1284556"/>
            <a:ext cx="7992888" cy="2286000"/>
          </a:xfrm>
        </p:spPr>
        <p:txBody>
          <a:bodyPr/>
          <a:lstStyle/>
          <a:p>
            <a:r>
              <a:rPr lang="zh-CN" altLang="en-US" sz="2400" dirty="0"/>
              <a:t>产生条件：小规模集成电路</a:t>
            </a:r>
            <a:r>
              <a:rPr lang="en-US" altLang="zh-CN" sz="2400" dirty="0"/>
              <a:t>/</a:t>
            </a:r>
            <a:r>
              <a:rPr lang="zh-CN" altLang="en-US" sz="2400" dirty="0"/>
              <a:t>主内存</a:t>
            </a:r>
            <a:r>
              <a:rPr lang="en-US" altLang="zh-CN" sz="2400" dirty="0"/>
              <a:t>/</a:t>
            </a:r>
            <a:r>
              <a:rPr lang="zh-CN" altLang="en-US" sz="2400" dirty="0"/>
              <a:t>磁盘</a:t>
            </a:r>
            <a:endParaRPr lang="en-US" altLang="zh-CN" sz="2400" dirty="0"/>
          </a:p>
          <a:p>
            <a:r>
              <a:rPr lang="zh-CN" altLang="en-US" sz="2400" dirty="0"/>
              <a:t>代表产品：</a:t>
            </a:r>
            <a:r>
              <a:rPr lang="en-US" altLang="en-US" sz="2400" dirty="0"/>
              <a:t>OS/360</a:t>
            </a:r>
            <a:r>
              <a:rPr lang="zh-CN" altLang="en-US" sz="2400" dirty="0"/>
              <a:t>的操作系统</a:t>
            </a:r>
            <a:endParaRPr lang="en-US" altLang="zh-CN" sz="2400" dirty="0"/>
          </a:p>
          <a:p>
            <a:pPr marL="575072" indent="-575072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一、多道程序的概念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在内存中存放多道作业运行，运行结束或出错，自动调度内存中的另一道作业运行。</a:t>
            </a:r>
            <a:endParaRPr lang="zh-CN" altLang="en-US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5072" indent="-575072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●多道程序带来的好处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1089422" lvl="3" indent="-575072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的利用率。</a:t>
            </a:r>
          </a:p>
          <a:p>
            <a:pPr marL="1089422" lvl="3" indent="-575072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、提高内存和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设备利用率。</a:t>
            </a:r>
          </a:p>
          <a:p>
            <a:pPr marL="1089422" lvl="3" indent="-575072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、增加系统吞吐率。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11163"/>
            <a:ext cx="5128592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多道批处理系统</a:t>
            </a:r>
          </a:p>
        </p:txBody>
      </p:sp>
    </p:spTree>
    <p:extLst>
      <p:ext uri="{BB962C8B-B14F-4D97-AF65-F5344CB8AC3E}">
        <p14:creationId xmlns:p14="http://schemas.microsoft.com/office/powerpoint/2010/main" val="19558064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>
            <a:extLst>
              <a:ext uri="{FF2B5EF4-FFF2-40B4-BE49-F238E27FC236}">
                <a16:creationId xmlns:a16="http://schemas.microsoft.com/office/drawing/2014/main" id="{BF21BDE2-0230-4BB8-8DDE-B2B6F4055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400800"/>
            <a:ext cx="3479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图 </a:t>
            </a:r>
            <a:r>
              <a:rPr lang="en-US" altLang="zh-CN" sz="1800" b="0">
                <a:latin typeface="Arial" panose="020B0604020202020204" pitchFamily="34" charset="0"/>
              </a:rPr>
              <a:t>1-5 </a:t>
            </a:r>
            <a:r>
              <a:rPr lang="zh-CN" altLang="en-US" sz="1800" b="0">
                <a:latin typeface="Arial" panose="020B0604020202020204" pitchFamily="34" charset="0"/>
              </a:rPr>
              <a:t>单道和多道程序运行情况 </a:t>
            </a:r>
          </a:p>
        </p:txBody>
      </p:sp>
      <p:graphicFrame>
        <p:nvGraphicFramePr>
          <p:cNvPr id="50179" name="Object 5">
            <a:extLst>
              <a:ext uri="{FF2B5EF4-FFF2-40B4-BE49-F238E27FC236}">
                <a16:creationId xmlns:a16="http://schemas.microsoft.com/office/drawing/2014/main" id="{6D1D0B72-8C96-4EA8-90EF-8D23B337C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609600"/>
          <a:ext cx="7543800" cy="590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3" imgW="3947160" imgH="3086100" progId="Visio.Drawing.4">
                  <p:embed/>
                </p:oleObj>
              </mc:Choice>
              <mc:Fallback>
                <p:oleObj name="VISIO" r:id="rId3" imgW="3947160" imgH="3086100" progId="Visio.Drawing.4">
                  <p:embed/>
                  <p:pic>
                    <p:nvPicPr>
                      <p:cNvPr id="50179" name="Object 5">
                        <a:extLst>
                          <a:ext uri="{FF2B5EF4-FFF2-40B4-BE49-F238E27FC236}">
                            <a16:creationId xmlns:a16="http://schemas.microsoft.com/office/drawing/2014/main" id="{6D1D0B72-8C96-4EA8-90EF-8D23B337CF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9600"/>
                        <a:ext cx="7543800" cy="590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2C1A4086-7F21-47F4-85BE-314484EA3A35}"/>
              </a:ext>
            </a:extLst>
          </p:cNvPr>
          <p:cNvSpPr txBox="1">
            <a:spLocks noChangeArrowheads="1"/>
          </p:cNvSpPr>
          <p:nvPr/>
        </p:nvSpPr>
        <p:spPr>
          <a:xfrm>
            <a:off x="1150938" y="0"/>
            <a:ext cx="7793037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/>
              <a:t>举例</a:t>
            </a:r>
            <a:r>
              <a:rPr lang="en-US" altLang="zh-CN"/>
              <a:t>1:</a:t>
            </a:r>
            <a:r>
              <a:rPr lang="zh-CN" altLang="en-US"/>
              <a:t>多道执行情况</a:t>
            </a:r>
            <a:endParaRPr lang="zh-CN" altLang="en-US" dirty="0"/>
          </a:p>
        </p:txBody>
      </p:sp>
      <p:sp>
        <p:nvSpPr>
          <p:cNvPr id="50181" name="AutoShape 91">
            <a:extLst>
              <a:ext uri="{FF2B5EF4-FFF2-40B4-BE49-F238E27FC236}">
                <a16:creationId xmlns:a16="http://schemas.microsoft.com/office/drawing/2014/main" id="{71048B6F-ECBA-488B-B4ED-B213C906C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838200"/>
            <a:ext cx="609600" cy="1371600"/>
          </a:xfrm>
          <a:prstGeom prst="wedgeRoundRectCallout">
            <a:avLst>
              <a:gd name="adj1" fmla="val -26560"/>
              <a:gd name="adj2" fmla="val 3807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单道执行</a:t>
            </a:r>
          </a:p>
        </p:txBody>
      </p:sp>
      <p:sp>
        <p:nvSpPr>
          <p:cNvPr id="50182" name="AutoShape 92">
            <a:extLst>
              <a:ext uri="{FF2B5EF4-FFF2-40B4-BE49-F238E27FC236}">
                <a16:creationId xmlns:a16="http://schemas.microsoft.com/office/drawing/2014/main" id="{7A7B9BBF-4B78-49E6-A86F-780169140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716338"/>
            <a:ext cx="533400" cy="1371600"/>
          </a:xfrm>
          <a:prstGeom prst="wedgeRoundRectCallout">
            <a:avLst>
              <a:gd name="adj1" fmla="val -21727"/>
              <a:gd name="adj2" fmla="val 4919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latin typeface="Arial" panose="020B0604020202020204" pitchFamily="34" charset="0"/>
              </a:rPr>
              <a:t>多道执行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19A901-6C36-402E-82D7-56B3EC1D1C9C}"/>
              </a:ext>
            </a:extLst>
          </p:cNvPr>
          <p:cNvSpPr/>
          <p:nvPr/>
        </p:nvSpPr>
        <p:spPr>
          <a:xfrm>
            <a:off x="395288" y="2781300"/>
            <a:ext cx="8548687" cy="3619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内容占位符 2"/>
          <p:cNvSpPr>
            <a:spLocks/>
          </p:cNvSpPr>
          <p:nvPr/>
        </p:nvSpPr>
        <p:spPr bwMode="auto">
          <a:xfrm>
            <a:off x="421873" y="1258956"/>
            <a:ext cx="8316924" cy="26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设内存中有三道程序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，它们按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的优先次序执行。它们的计算和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操作时间如下表所示。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假设三道程序使用能够相同的设备进行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操作，即程序以串行方式使用设备，试画出单道运行和多道运行的时间关系图（调度程序的执行时间忽略不计）。在两种情况下，完成这三道程序各要花多少时间？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b="0" dirty="0"/>
          </a:p>
        </p:txBody>
      </p:sp>
      <p:graphicFrame>
        <p:nvGraphicFramePr>
          <p:cNvPr id="236578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44648"/>
              </p:ext>
            </p:extLst>
          </p:nvPr>
        </p:nvGraphicFramePr>
        <p:xfrm>
          <a:off x="1974575" y="4240696"/>
          <a:ext cx="5327375" cy="1749288"/>
        </p:xfrm>
        <a:graphic>
          <a:graphicData uri="http://schemas.openxmlformats.org/drawingml/2006/table">
            <a:tbl>
              <a:tblPr/>
              <a:tblGrid>
                <a:gridCol w="13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I/O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32" marB="342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32" marB="342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AD4328E5-1171-594B-B6ED-5E35E0936B58}"/>
              </a:ext>
            </a:extLst>
          </p:cNvPr>
          <p:cNvSpPr txBox="1">
            <a:spLocks noChangeArrowheads="1"/>
          </p:cNvSpPr>
          <p:nvPr/>
        </p:nvSpPr>
        <p:spPr>
          <a:xfrm>
            <a:off x="1192696" y="326835"/>
            <a:ext cx="5623780" cy="48458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l" defTabSz="685800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endParaRPr lang="zh-CN" altLang="en-US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02001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2"/>
          <p:cNvSpPr>
            <a:spLocks/>
          </p:cNvSpPr>
          <p:nvPr/>
        </p:nvSpPr>
        <p:spPr bwMode="auto">
          <a:xfrm>
            <a:off x="490221" y="3038465"/>
            <a:ext cx="1872921" cy="68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单道运行的甘特图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7714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722459"/>
              </p:ext>
            </p:extLst>
          </p:nvPr>
        </p:nvGraphicFramePr>
        <p:xfrm>
          <a:off x="1875425" y="1246769"/>
          <a:ext cx="5149453" cy="1110256"/>
        </p:xfrm>
        <a:graphic>
          <a:graphicData uri="http://schemas.openxmlformats.org/drawingml/2006/table">
            <a:tbl>
              <a:tblPr/>
              <a:tblGrid>
                <a:gridCol w="1288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I/O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计算</a:t>
                      </a:r>
                    </a:p>
                  </a:txBody>
                  <a:tcPr marL="68580" marR="68580" marT="34298" marB="342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20ms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230" name="Group 103"/>
          <p:cNvGrpSpPr>
            <a:grpSpLocks/>
          </p:cNvGrpSpPr>
          <p:nvPr/>
        </p:nvGrpSpPr>
        <p:grpSpPr bwMode="auto">
          <a:xfrm>
            <a:off x="2398705" y="2448405"/>
            <a:ext cx="6291263" cy="1870473"/>
            <a:chOff x="204" y="2156"/>
            <a:chExt cx="5284" cy="1571"/>
          </a:xfrm>
        </p:grpSpPr>
        <p:sp>
          <p:nvSpPr>
            <p:cNvPr id="51232" name="Text Box 104"/>
            <p:cNvSpPr txBox="1">
              <a:spLocks noChangeArrowheads="1"/>
            </p:cNvSpPr>
            <p:nvPr/>
          </p:nvSpPr>
          <p:spPr bwMode="auto">
            <a:xfrm>
              <a:off x="4785" y="3290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时间</a:t>
              </a: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( ms)</a:t>
              </a:r>
            </a:p>
          </p:txBody>
        </p:sp>
        <p:sp>
          <p:nvSpPr>
            <p:cNvPr id="51233" name="Line 105"/>
            <p:cNvSpPr>
              <a:spLocks noChangeShapeType="1"/>
            </p:cNvSpPr>
            <p:nvPr/>
          </p:nvSpPr>
          <p:spPr bwMode="auto">
            <a:xfrm>
              <a:off x="748" y="3430"/>
              <a:ext cx="3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4" name="Line 106"/>
            <p:cNvSpPr>
              <a:spLocks noChangeShapeType="1"/>
            </p:cNvSpPr>
            <p:nvPr/>
          </p:nvSpPr>
          <p:spPr bwMode="auto">
            <a:xfrm flipV="1">
              <a:off x="748" y="2432"/>
              <a:ext cx="0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5" name="Line 107"/>
            <p:cNvSpPr>
              <a:spLocks noChangeShapeType="1"/>
            </p:cNvSpPr>
            <p:nvPr/>
          </p:nvSpPr>
          <p:spPr bwMode="auto">
            <a:xfrm>
              <a:off x="657" y="2723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6" name="Line 108"/>
            <p:cNvSpPr>
              <a:spLocks noChangeShapeType="1"/>
            </p:cNvSpPr>
            <p:nvPr/>
          </p:nvSpPr>
          <p:spPr bwMode="auto">
            <a:xfrm>
              <a:off x="657" y="3067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37" name="Text Box 109"/>
            <p:cNvSpPr txBox="1">
              <a:spLocks noChangeArrowheads="1"/>
            </p:cNvSpPr>
            <p:nvPr/>
          </p:nvSpPr>
          <p:spPr bwMode="auto">
            <a:xfrm>
              <a:off x="295" y="2614"/>
              <a:ext cx="3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I/O</a:t>
              </a:r>
            </a:p>
          </p:txBody>
        </p:sp>
        <p:sp>
          <p:nvSpPr>
            <p:cNvPr id="51238" name="Text Box 110"/>
            <p:cNvSpPr txBox="1">
              <a:spLocks noChangeArrowheads="1"/>
            </p:cNvSpPr>
            <p:nvPr/>
          </p:nvSpPr>
          <p:spPr bwMode="auto">
            <a:xfrm>
              <a:off x="204" y="2931"/>
              <a:ext cx="4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计算</a:t>
              </a:r>
            </a:p>
          </p:txBody>
        </p:sp>
        <p:sp>
          <p:nvSpPr>
            <p:cNvPr id="51239" name="Text Box 111"/>
            <p:cNvSpPr txBox="1">
              <a:spLocks noChangeArrowheads="1"/>
            </p:cNvSpPr>
            <p:nvPr/>
          </p:nvSpPr>
          <p:spPr bwMode="auto">
            <a:xfrm>
              <a:off x="435" y="215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活动列表</a:t>
              </a:r>
            </a:p>
          </p:txBody>
        </p:sp>
        <p:sp>
          <p:nvSpPr>
            <p:cNvPr id="51240" name="Line 112"/>
            <p:cNvSpPr>
              <a:spLocks noChangeShapeType="1"/>
            </p:cNvSpPr>
            <p:nvPr/>
          </p:nvSpPr>
          <p:spPr bwMode="auto">
            <a:xfrm>
              <a:off x="748" y="3067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1" name="Line 113"/>
            <p:cNvSpPr>
              <a:spLocks noChangeShapeType="1"/>
            </p:cNvSpPr>
            <p:nvPr/>
          </p:nvSpPr>
          <p:spPr bwMode="auto">
            <a:xfrm>
              <a:off x="1156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2" name="Line 114"/>
            <p:cNvSpPr>
              <a:spLocks noChangeShapeType="1"/>
            </p:cNvSpPr>
            <p:nvPr/>
          </p:nvSpPr>
          <p:spPr bwMode="auto">
            <a:xfrm>
              <a:off x="1156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3" name="Line 115"/>
            <p:cNvSpPr>
              <a:spLocks noChangeShapeType="1"/>
            </p:cNvSpPr>
            <p:nvPr/>
          </p:nvSpPr>
          <p:spPr bwMode="auto">
            <a:xfrm>
              <a:off x="2653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4" name="Line 116"/>
            <p:cNvSpPr>
              <a:spLocks noChangeShapeType="1"/>
            </p:cNvSpPr>
            <p:nvPr/>
          </p:nvSpPr>
          <p:spPr bwMode="auto">
            <a:xfrm>
              <a:off x="1746" y="306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5" name="Line 117"/>
            <p:cNvSpPr>
              <a:spLocks noChangeShapeType="1"/>
            </p:cNvSpPr>
            <p:nvPr/>
          </p:nvSpPr>
          <p:spPr bwMode="auto">
            <a:xfrm>
              <a:off x="1746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6" name="Line 118"/>
            <p:cNvSpPr>
              <a:spLocks noChangeShapeType="1"/>
            </p:cNvSpPr>
            <p:nvPr/>
          </p:nvSpPr>
          <p:spPr bwMode="auto">
            <a:xfrm>
              <a:off x="2653" y="2704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7" name="Line 119"/>
            <p:cNvSpPr>
              <a:spLocks noChangeShapeType="1"/>
            </p:cNvSpPr>
            <p:nvPr/>
          </p:nvSpPr>
          <p:spPr bwMode="auto">
            <a:xfrm>
              <a:off x="3061" y="3058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8" name="Line 120"/>
            <p:cNvSpPr>
              <a:spLocks noChangeShapeType="1"/>
            </p:cNvSpPr>
            <p:nvPr/>
          </p:nvSpPr>
          <p:spPr bwMode="auto">
            <a:xfrm>
              <a:off x="3061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49" name="Line 121"/>
            <p:cNvSpPr>
              <a:spLocks noChangeShapeType="1"/>
            </p:cNvSpPr>
            <p:nvPr/>
          </p:nvSpPr>
          <p:spPr bwMode="auto">
            <a:xfrm>
              <a:off x="3470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0" name="Line 122"/>
            <p:cNvSpPr>
              <a:spLocks noChangeShapeType="1"/>
            </p:cNvSpPr>
            <p:nvPr/>
          </p:nvSpPr>
          <p:spPr bwMode="auto">
            <a:xfrm>
              <a:off x="4060" y="3067"/>
              <a:ext cx="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1" name="Line 123"/>
            <p:cNvSpPr>
              <a:spLocks noChangeShapeType="1"/>
            </p:cNvSpPr>
            <p:nvPr/>
          </p:nvSpPr>
          <p:spPr bwMode="auto">
            <a:xfrm>
              <a:off x="3470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2" name="Line 124"/>
            <p:cNvSpPr>
              <a:spLocks noChangeShapeType="1"/>
            </p:cNvSpPr>
            <p:nvPr/>
          </p:nvSpPr>
          <p:spPr bwMode="auto">
            <a:xfrm>
              <a:off x="405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3" name="Line 125"/>
            <p:cNvSpPr>
              <a:spLocks noChangeShapeType="1"/>
            </p:cNvSpPr>
            <p:nvPr/>
          </p:nvSpPr>
          <p:spPr bwMode="auto">
            <a:xfrm>
              <a:off x="318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4" name="Line 126"/>
            <p:cNvSpPr>
              <a:spLocks noChangeShapeType="1"/>
            </p:cNvSpPr>
            <p:nvPr/>
          </p:nvSpPr>
          <p:spPr bwMode="auto">
            <a:xfrm>
              <a:off x="4377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1255" name="Text Box 127"/>
            <p:cNvSpPr txBox="1">
              <a:spLocks noChangeArrowheads="1"/>
            </p:cNvSpPr>
            <p:nvPr/>
          </p:nvSpPr>
          <p:spPr bwMode="auto">
            <a:xfrm>
              <a:off x="829" y="2864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6" name="Text Box 128"/>
            <p:cNvSpPr txBox="1">
              <a:spLocks noChangeArrowheads="1"/>
            </p:cNvSpPr>
            <p:nvPr/>
          </p:nvSpPr>
          <p:spPr bwMode="auto">
            <a:xfrm>
              <a:off x="1292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7" name="Text Box 129"/>
            <p:cNvSpPr txBox="1">
              <a:spLocks noChangeArrowheads="1"/>
            </p:cNvSpPr>
            <p:nvPr/>
          </p:nvSpPr>
          <p:spPr bwMode="auto">
            <a:xfrm>
              <a:off x="1736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1258" name="Text Box 130"/>
            <p:cNvSpPr txBox="1">
              <a:spLocks noChangeArrowheads="1"/>
            </p:cNvSpPr>
            <p:nvPr/>
          </p:nvSpPr>
          <p:spPr bwMode="auto">
            <a:xfrm>
              <a:off x="2199" y="2845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59" name="Text Box 131"/>
            <p:cNvSpPr txBox="1">
              <a:spLocks noChangeArrowheads="1"/>
            </p:cNvSpPr>
            <p:nvPr/>
          </p:nvSpPr>
          <p:spPr bwMode="auto">
            <a:xfrm>
              <a:off x="2744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60" name="Text Box 132"/>
            <p:cNvSpPr txBox="1">
              <a:spLocks noChangeArrowheads="1"/>
            </p:cNvSpPr>
            <p:nvPr/>
          </p:nvSpPr>
          <p:spPr bwMode="auto">
            <a:xfrm>
              <a:off x="3016" y="2849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261" name="Text Box 133"/>
            <p:cNvSpPr txBox="1">
              <a:spLocks noChangeArrowheads="1"/>
            </p:cNvSpPr>
            <p:nvPr/>
          </p:nvSpPr>
          <p:spPr bwMode="auto">
            <a:xfrm>
              <a:off x="3215" y="286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2" name="Text Box 134"/>
            <p:cNvSpPr txBox="1">
              <a:spLocks noChangeArrowheads="1"/>
            </p:cNvSpPr>
            <p:nvPr/>
          </p:nvSpPr>
          <p:spPr bwMode="auto">
            <a:xfrm>
              <a:off x="3615" y="2496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3" name="Text Box 135"/>
            <p:cNvSpPr txBox="1">
              <a:spLocks noChangeArrowheads="1"/>
            </p:cNvSpPr>
            <p:nvPr/>
          </p:nvSpPr>
          <p:spPr bwMode="auto">
            <a:xfrm>
              <a:off x="4096" y="285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264" name="Text Box 136"/>
            <p:cNvSpPr txBox="1">
              <a:spLocks noChangeArrowheads="1"/>
            </p:cNvSpPr>
            <p:nvPr/>
          </p:nvSpPr>
          <p:spPr bwMode="auto">
            <a:xfrm>
              <a:off x="657" y="345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1265" name="Text Box 137"/>
            <p:cNvSpPr txBox="1">
              <a:spLocks noChangeArrowheads="1"/>
            </p:cNvSpPr>
            <p:nvPr/>
          </p:nvSpPr>
          <p:spPr bwMode="auto">
            <a:xfrm>
              <a:off x="1011" y="345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51266" name="Text Box 138"/>
            <p:cNvSpPr txBox="1">
              <a:spLocks noChangeArrowheads="1"/>
            </p:cNvSpPr>
            <p:nvPr/>
          </p:nvSpPr>
          <p:spPr bwMode="auto">
            <a:xfrm>
              <a:off x="1592" y="3466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51267" name="Text Box 139"/>
            <p:cNvSpPr txBox="1">
              <a:spLocks noChangeArrowheads="1"/>
            </p:cNvSpPr>
            <p:nvPr/>
          </p:nvSpPr>
          <p:spPr bwMode="auto">
            <a:xfrm>
              <a:off x="1800" y="3471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51268" name="Text Box 140"/>
            <p:cNvSpPr txBox="1">
              <a:spLocks noChangeArrowheads="1"/>
            </p:cNvSpPr>
            <p:nvPr/>
          </p:nvSpPr>
          <p:spPr bwMode="auto">
            <a:xfrm>
              <a:off x="2453" y="3466"/>
              <a:ext cx="4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140</a:t>
              </a:r>
            </a:p>
          </p:txBody>
        </p:sp>
        <p:sp>
          <p:nvSpPr>
            <p:cNvPr id="51269" name="Text Box 141"/>
            <p:cNvSpPr txBox="1">
              <a:spLocks noChangeArrowheads="1"/>
            </p:cNvSpPr>
            <p:nvPr/>
          </p:nvSpPr>
          <p:spPr bwMode="auto">
            <a:xfrm>
              <a:off x="2854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170</a:t>
              </a:r>
            </a:p>
          </p:txBody>
        </p:sp>
        <p:sp>
          <p:nvSpPr>
            <p:cNvPr id="51270" name="Text Box 142"/>
            <p:cNvSpPr txBox="1">
              <a:spLocks noChangeArrowheads="1"/>
            </p:cNvSpPr>
            <p:nvPr/>
          </p:nvSpPr>
          <p:spPr bwMode="auto">
            <a:xfrm>
              <a:off x="3252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200</a:t>
              </a:r>
            </a:p>
          </p:txBody>
        </p:sp>
        <p:sp>
          <p:nvSpPr>
            <p:cNvPr id="51271" name="Text Box 143"/>
            <p:cNvSpPr txBox="1">
              <a:spLocks noChangeArrowheads="1"/>
            </p:cNvSpPr>
            <p:nvPr/>
          </p:nvSpPr>
          <p:spPr bwMode="auto">
            <a:xfrm>
              <a:off x="3851" y="3466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240</a:t>
              </a:r>
            </a:p>
          </p:txBody>
        </p:sp>
        <p:sp>
          <p:nvSpPr>
            <p:cNvPr id="51272" name="Text Box 144"/>
            <p:cNvSpPr txBox="1">
              <a:spLocks noChangeArrowheads="1"/>
            </p:cNvSpPr>
            <p:nvPr/>
          </p:nvSpPr>
          <p:spPr bwMode="auto">
            <a:xfrm>
              <a:off x="4169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260</a:t>
              </a:r>
            </a:p>
          </p:txBody>
        </p:sp>
        <p:sp>
          <p:nvSpPr>
            <p:cNvPr id="51273" name="Line 145"/>
            <p:cNvSpPr>
              <a:spLocks noChangeShapeType="1"/>
            </p:cNvSpPr>
            <p:nvPr/>
          </p:nvSpPr>
          <p:spPr bwMode="auto">
            <a:xfrm>
              <a:off x="1927" y="3059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DE91A871-66A3-8A47-91B5-23CBCF3B936F}"/>
              </a:ext>
            </a:extLst>
          </p:cNvPr>
          <p:cNvSpPr txBox="1">
            <a:spLocks noChangeArrowheads="1"/>
          </p:cNvSpPr>
          <p:nvPr/>
        </p:nvSpPr>
        <p:spPr>
          <a:xfrm>
            <a:off x="1192696" y="326835"/>
            <a:ext cx="5623780" cy="48458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l" defTabSz="685800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endParaRPr lang="zh-CN" altLang="en-US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159C4F39-B356-D048-B7BA-2A8A5CC2FC4F}"/>
              </a:ext>
            </a:extLst>
          </p:cNvPr>
          <p:cNvSpPr>
            <a:spLocks/>
          </p:cNvSpPr>
          <p:nvPr/>
        </p:nvSpPr>
        <p:spPr bwMode="auto">
          <a:xfrm>
            <a:off x="494813" y="4842958"/>
            <a:ext cx="1888408" cy="4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多道运行的甘特图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</a:p>
          <a:p>
            <a:pPr eaLnBrk="1" hangingPunct="1"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32">
            <a:extLst>
              <a:ext uri="{FF2B5EF4-FFF2-40B4-BE49-F238E27FC236}">
                <a16:creationId xmlns:a16="http://schemas.microsoft.com/office/drawing/2014/main" id="{5A5DF558-213A-E242-A099-42D6E96C4A2E}"/>
              </a:ext>
            </a:extLst>
          </p:cNvPr>
          <p:cNvGrpSpPr>
            <a:grpSpLocks/>
          </p:cNvGrpSpPr>
          <p:nvPr/>
        </p:nvGrpSpPr>
        <p:grpSpPr bwMode="auto">
          <a:xfrm>
            <a:off x="2428433" y="4360549"/>
            <a:ext cx="5617369" cy="1901429"/>
            <a:chOff x="567" y="2156"/>
            <a:chExt cx="4717" cy="1597"/>
          </a:xfrm>
        </p:grpSpPr>
        <p:sp>
          <p:nvSpPr>
            <p:cNvPr id="51" name="Text Box 33">
              <a:extLst>
                <a:ext uri="{FF2B5EF4-FFF2-40B4-BE49-F238E27FC236}">
                  <a16:creationId xmlns:a16="http://schemas.microsoft.com/office/drawing/2014/main" id="{CDAC2F02-61BF-C547-ABC4-139403DFC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1" y="332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时间</a:t>
              </a: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( ms)</a:t>
              </a:r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452FD3F6-D8BF-454C-A278-6D3EF5726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430"/>
              <a:ext cx="34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D9F65798-2C18-D14C-A544-6259D70BA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" y="2432"/>
              <a:ext cx="0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4" name="Line 36">
              <a:extLst>
                <a:ext uri="{FF2B5EF4-FFF2-40B4-BE49-F238E27FC236}">
                  <a16:creationId xmlns:a16="http://schemas.microsoft.com/office/drawing/2014/main" id="{A5A598DC-3450-154A-A78A-EFAF230E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2723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54B34433-CEF0-004E-8A1A-BAEBAA91D8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067"/>
              <a:ext cx="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6" name="Text Box 38">
              <a:extLst>
                <a:ext uri="{FF2B5EF4-FFF2-40B4-BE49-F238E27FC236}">
                  <a16:creationId xmlns:a16="http://schemas.microsoft.com/office/drawing/2014/main" id="{ED1DC354-B8C4-4549-A7CB-4F7A365C2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614"/>
              <a:ext cx="3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I/O</a:t>
              </a:r>
            </a:p>
          </p:txBody>
        </p:sp>
        <p:sp>
          <p:nvSpPr>
            <p:cNvPr id="57" name="Text Box 39">
              <a:extLst>
                <a:ext uri="{FF2B5EF4-FFF2-40B4-BE49-F238E27FC236}">
                  <a16:creationId xmlns:a16="http://schemas.microsoft.com/office/drawing/2014/main" id="{4CFEEE01-EDA6-ED49-984C-B94894344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931"/>
              <a:ext cx="45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计算</a:t>
              </a:r>
            </a:p>
          </p:txBody>
        </p:sp>
        <p:sp>
          <p:nvSpPr>
            <p:cNvPr id="58" name="Text Box 40">
              <a:extLst>
                <a:ext uri="{FF2B5EF4-FFF2-40B4-BE49-F238E27FC236}">
                  <a16:creationId xmlns:a16="http://schemas.microsoft.com/office/drawing/2014/main" id="{0B293029-EC78-194D-8563-96CAB7526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" y="2156"/>
              <a:ext cx="703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350" b="0">
                  <a:latin typeface="Arial" panose="020B0604020202020204" pitchFamily="34" charset="0"/>
                  <a:ea typeface="宋体" panose="02010600030101010101" pitchFamily="2" charset="-122"/>
                </a:rPr>
                <a:t>活动列表</a:t>
              </a:r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FF66FD2C-D861-3142-A5BA-E652E86A3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067"/>
              <a:ext cx="99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74FCE4EF-0146-B849-8819-2E934EEA7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90956A88-A82A-4C46-A698-9B6649085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704"/>
              <a:ext cx="59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359C2012-B812-C84A-A3D6-C2E9DE089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3" name="Line 45">
              <a:extLst>
                <a:ext uri="{FF2B5EF4-FFF2-40B4-BE49-F238E27FC236}">
                  <a16:creationId xmlns:a16="http://schemas.microsoft.com/office/drawing/2014/main" id="{2AE1EF61-BB3E-C848-92EC-BCCD80B8C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9" y="306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2076FCC6-E14E-4B47-B922-6975682A3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9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5" name="Line 47">
              <a:extLst>
                <a:ext uri="{FF2B5EF4-FFF2-40B4-BE49-F238E27FC236}">
                  <a16:creationId xmlns:a16="http://schemas.microsoft.com/office/drawing/2014/main" id="{8A8A7E83-1FED-D94A-87AC-A67B0E1D0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704"/>
              <a:ext cx="11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6" name="Line 48">
              <a:extLst>
                <a:ext uri="{FF2B5EF4-FFF2-40B4-BE49-F238E27FC236}">
                  <a16:creationId xmlns:a16="http://schemas.microsoft.com/office/drawing/2014/main" id="{F9483377-5C0A-CE4A-80D4-E248EC358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3067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7" name="Line 49">
              <a:extLst>
                <a:ext uri="{FF2B5EF4-FFF2-40B4-BE49-F238E27FC236}">
                  <a16:creationId xmlns:a16="http://schemas.microsoft.com/office/drawing/2014/main" id="{9E2501AF-AC8A-DE45-B290-D81FE4032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8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8" name="Line 50">
              <a:extLst>
                <a:ext uri="{FF2B5EF4-FFF2-40B4-BE49-F238E27FC236}">
                  <a16:creationId xmlns:a16="http://schemas.microsoft.com/office/drawing/2014/main" id="{BA2CB1C4-0425-ED43-A8B9-767CBA05B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704"/>
              <a:ext cx="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69" name="Line 51">
              <a:extLst>
                <a:ext uri="{FF2B5EF4-FFF2-40B4-BE49-F238E27FC236}">
                  <a16:creationId xmlns:a16="http://schemas.microsoft.com/office/drawing/2014/main" id="{A6DAA11F-8062-4040-A453-CEAA85D05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704"/>
              <a:ext cx="0" cy="7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0" name="Line 52">
              <a:extLst>
                <a:ext uri="{FF2B5EF4-FFF2-40B4-BE49-F238E27FC236}">
                  <a16:creationId xmlns:a16="http://schemas.microsoft.com/office/drawing/2014/main" id="{6E1F2133-D679-7C48-BD17-918E5D15E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71" name="Text Box 53">
              <a:extLst>
                <a:ext uri="{FF2B5EF4-FFF2-40B4-BE49-F238E27FC236}">
                  <a16:creationId xmlns:a16="http://schemas.microsoft.com/office/drawing/2014/main" id="{D733A066-FC8D-BB41-BECF-4EE944DD6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" y="2864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2" name="Text Box 54">
              <a:extLst>
                <a:ext uri="{FF2B5EF4-FFF2-40B4-BE49-F238E27FC236}">
                  <a16:creationId xmlns:a16="http://schemas.microsoft.com/office/drawing/2014/main" id="{28A51AA2-0D0A-EE45-947A-F0495F40C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48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3" name="Text Box 55">
              <a:extLst>
                <a:ext uri="{FF2B5EF4-FFF2-40B4-BE49-F238E27FC236}">
                  <a16:creationId xmlns:a16="http://schemas.microsoft.com/office/drawing/2014/main" id="{5B97B3F3-967B-3240-93E8-9CBB6B97E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9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4" name="Text Box 56">
              <a:extLst>
                <a:ext uri="{FF2B5EF4-FFF2-40B4-BE49-F238E27FC236}">
                  <a16:creationId xmlns:a16="http://schemas.microsoft.com/office/drawing/2014/main" id="{D3954961-947B-DE47-833A-0F2E8A4DA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845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5" name="Text Box 57">
              <a:extLst>
                <a:ext uri="{FF2B5EF4-FFF2-40B4-BE49-F238E27FC236}">
                  <a16:creationId xmlns:a16="http://schemas.microsoft.com/office/drawing/2014/main" id="{ADC2F65B-95D1-EE4F-8377-93B01D93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247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6" name="Text Box 58">
              <a:extLst>
                <a:ext uri="{FF2B5EF4-FFF2-40B4-BE49-F238E27FC236}">
                  <a16:creationId xmlns:a16="http://schemas.microsoft.com/office/drawing/2014/main" id="{33082CDC-589D-9848-93CC-124EF82A8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2840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7" name="Text Box 59">
              <a:extLst>
                <a:ext uri="{FF2B5EF4-FFF2-40B4-BE49-F238E27FC236}">
                  <a16:creationId xmlns:a16="http://schemas.microsoft.com/office/drawing/2014/main" id="{353B491B-D91D-8542-892E-EAFBB3247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2863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78" name="Text Box 60">
              <a:extLst>
                <a:ext uri="{FF2B5EF4-FFF2-40B4-BE49-F238E27FC236}">
                  <a16:creationId xmlns:a16="http://schemas.microsoft.com/office/drawing/2014/main" id="{F52AC5BF-4690-A546-B8B1-E92E66D2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" y="2496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79" name="Text Box 61">
              <a:extLst>
                <a:ext uri="{FF2B5EF4-FFF2-40B4-BE49-F238E27FC236}">
                  <a16:creationId xmlns:a16="http://schemas.microsoft.com/office/drawing/2014/main" id="{7B48BA73-D256-2348-AF89-D7C169B28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3457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" name="Text Box 62">
              <a:extLst>
                <a:ext uri="{FF2B5EF4-FFF2-40B4-BE49-F238E27FC236}">
                  <a16:creationId xmlns:a16="http://schemas.microsoft.com/office/drawing/2014/main" id="{AF7F2547-D859-514B-AFF1-46BB73714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" y="345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</a:p>
          </p:txBody>
        </p:sp>
        <p:sp>
          <p:nvSpPr>
            <p:cNvPr id="81" name="Text Box 63">
              <a:extLst>
                <a:ext uri="{FF2B5EF4-FFF2-40B4-BE49-F238E27FC236}">
                  <a16:creationId xmlns:a16="http://schemas.microsoft.com/office/drawing/2014/main" id="{13B1B2DA-473B-8D4F-966A-CFE1E4727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5" y="3466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70</a:t>
              </a:r>
            </a:p>
          </p:txBody>
        </p:sp>
        <p:sp>
          <p:nvSpPr>
            <p:cNvPr id="82" name="Text Box 64">
              <a:extLst>
                <a:ext uri="{FF2B5EF4-FFF2-40B4-BE49-F238E27FC236}">
                  <a16:creationId xmlns:a16="http://schemas.microsoft.com/office/drawing/2014/main" id="{CC676DE8-497C-BD44-B49F-C9D6B237B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" y="3471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80</a:t>
              </a:r>
            </a:p>
          </p:txBody>
        </p:sp>
        <p:sp>
          <p:nvSpPr>
            <p:cNvPr id="83" name="Text Box 65">
              <a:extLst>
                <a:ext uri="{FF2B5EF4-FFF2-40B4-BE49-F238E27FC236}">
                  <a16:creationId xmlns:a16="http://schemas.microsoft.com/office/drawing/2014/main" id="{DD809C32-AA88-234F-952B-899DEBC8B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0" y="3466"/>
              <a:ext cx="4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84" name="Text Box 66">
              <a:extLst>
                <a:ext uri="{FF2B5EF4-FFF2-40B4-BE49-F238E27FC236}">
                  <a16:creationId xmlns:a16="http://schemas.microsoft.com/office/drawing/2014/main" id="{A4F70B02-53D2-984D-A631-F990EFD18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130</a:t>
              </a:r>
            </a:p>
          </p:txBody>
        </p:sp>
        <p:sp>
          <p:nvSpPr>
            <p:cNvPr id="85" name="Text Box 67">
              <a:extLst>
                <a:ext uri="{FF2B5EF4-FFF2-40B4-BE49-F238E27FC236}">
                  <a16:creationId xmlns:a16="http://schemas.microsoft.com/office/drawing/2014/main" id="{22E5C72B-ECED-194D-A6BE-E4E50B95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" y="3475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170</a:t>
              </a:r>
            </a:p>
          </p:txBody>
        </p:sp>
        <p:sp>
          <p:nvSpPr>
            <p:cNvPr id="86" name="Text Box 68">
              <a:extLst>
                <a:ext uri="{FF2B5EF4-FFF2-40B4-BE49-F238E27FC236}">
                  <a16:creationId xmlns:a16="http://schemas.microsoft.com/office/drawing/2014/main" id="{D9A5D994-3F97-CF44-96C6-F6F9A5EAA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3466"/>
              <a:ext cx="40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190</a:t>
              </a:r>
            </a:p>
          </p:txBody>
        </p:sp>
        <p:sp>
          <p:nvSpPr>
            <p:cNvPr id="87" name="Line 69">
              <a:extLst>
                <a:ext uri="{FF2B5EF4-FFF2-40B4-BE49-F238E27FC236}">
                  <a16:creationId xmlns:a16="http://schemas.microsoft.com/office/drawing/2014/main" id="{8896680E-DDCC-9044-A41B-929337C52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88" name="Text Box 70">
              <a:extLst>
                <a:ext uri="{FF2B5EF4-FFF2-40B4-BE49-F238E27FC236}">
                  <a16:creationId xmlns:a16="http://schemas.microsoft.com/office/drawing/2014/main" id="{3D0C954A-7B57-234A-9695-FF02CA3A0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858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9" name="Line 71">
              <a:extLst>
                <a:ext uri="{FF2B5EF4-FFF2-40B4-BE49-F238E27FC236}">
                  <a16:creationId xmlns:a16="http://schemas.microsoft.com/office/drawing/2014/main" id="{1CEC195F-DF54-6A49-96E3-84EE9D233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7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0" name="Text Box 72">
              <a:extLst>
                <a:ext uri="{FF2B5EF4-FFF2-40B4-BE49-F238E27FC236}">
                  <a16:creationId xmlns:a16="http://schemas.microsoft.com/office/drawing/2014/main" id="{DDCB55DD-6014-8849-9140-458BAE45D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7" y="2840"/>
              <a:ext cx="1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350" b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91" name="Line 73">
              <a:extLst>
                <a:ext uri="{FF2B5EF4-FFF2-40B4-BE49-F238E27FC236}">
                  <a16:creationId xmlns:a16="http://schemas.microsoft.com/office/drawing/2014/main" id="{E56177BD-DF3D-9946-9350-BA2377846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1" y="3067"/>
              <a:ext cx="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92" name="Line 74">
              <a:extLst>
                <a:ext uri="{FF2B5EF4-FFF2-40B4-BE49-F238E27FC236}">
                  <a16:creationId xmlns:a16="http://schemas.microsoft.com/office/drawing/2014/main" id="{44636C65-F16C-4B40-9FE2-C7591826F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9" y="3067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54897474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内容占位符 2">
            <a:extLst>
              <a:ext uri="{FF2B5EF4-FFF2-40B4-BE49-F238E27FC236}">
                <a16:creationId xmlns:a16="http://schemas.microsoft.com/office/drawing/2014/main" id="{E8CAF7DE-41A9-44E6-8392-BD5D43C801AF}"/>
              </a:ext>
            </a:extLst>
          </p:cNvPr>
          <p:cNvSpPr txBox="1">
            <a:spLocks/>
          </p:cNvSpPr>
          <p:nvPr/>
        </p:nvSpPr>
        <p:spPr bwMode="auto">
          <a:xfrm>
            <a:off x="1143000" y="445077"/>
            <a:ext cx="77724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2012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年计算机统考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29.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一个多道批处理系统中仅有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P1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和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P2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 两个作业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P2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比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P1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晚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5ms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到达。它们的计算和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I/0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操作顺序如下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P1: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计算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60</a:t>
            </a:r>
            <a:r>
              <a:rPr kumimoji="0" lang="el-GR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ms,I/O 80ms,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计算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20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ms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99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P2: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计算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120ms,I/O 40ms,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计算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40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</a:rPr>
              <a:t>ms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若不考虑调度和切换时间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,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则完成两个作业需要的时间最少是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A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。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240ms B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。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260ms C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。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340ms D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。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360ms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0ABC73D-D278-4632-BDF2-DEEC8FDD4E1D}"/>
              </a:ext>
            </a:extLst>
          </p:cNvPr>
          <p:cNvCxnSpPr/>
          <p:nvPr/>
        </p:nvCxnSpPr>
        <p:spPr>
          <a:xfrm>
            <a:off x="3228975" y="4766252"/>
            <a:ext cx="1584325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799184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4003" y="1187427"/>
            <a:ext cx="8448133" cy="4983719"/>
          </a:xfrm>
        </p:spPr>
        <p:txBody>
          <a:bodyPr>
            <a:noAutofit/>
          </a:bodyPr>
          <a:lstStyle/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二、多道批处理系统主要特征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多道性、无序性、调度性（进程调度和作业调度）。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三、多道批处理的主要优点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：提高了资源利用率和吞吐能力。</a:t>
            </a:r>
          </a:p>
          <a:p>
            <a:pPr marL="714375" indent="-714375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多道批处理的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主要缺点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：平均周转时间长，没有交互能力。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indent="-714375"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四、多道批处理系统需要解决的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个问题</a:t>
            </a:r>
          </a:p>
          <a:p>
            <a:pPr marL="300038" lvl="1" indent="0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、处理机管理：分配和控制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00038" lvl="1" indent="0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、存储器管理：内存分配与回收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2400" dirty="0"/>
              <a:t>的分配与操纵。</a:t>
            </a:r>
          </a:p>
          <a:p>
            <a:pPr marL="0" indent="0">
              <a:buNone/>
            </a:pPr>
            <a:r>
              <a:rPr lang="en-US" altLang="zh-CN" sz="2400" dirty="0"/>
              <a:t>    4</a:t>
            </a:r>
            <a:r>
              <a:rPr lang="zh-CN" altLang="en-US" sz="2400" dirty="0"/>
              <a:t>、文件管理：文件的存取、共享和保护。</a:t>
            </a:r>
          </a:p>
          <a:p>
            <a:pPr marL="0" indent="0">
              <a:buNone/>
            </a:pPr>
            <a:r>
              <a:rPr lang="en-US" altLang="zh-CN" sz="2400" dirty="0"/>
              <a:t>    5</a:t>
            </a:r>
            <a:r>
              <a:rPr lang="zh-CN" altLang="en-US" sz="2400" dirty="0"/>
              <a:t>、作业管理：如何组织作业运行。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6</a:t>
            </a:r>
            <a:r>
              <a:rPr lang="zh-CN" altLang="en-US" sz="2400" dirty="0"/>
              <a:t>、用户与系统的接口问题。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>
              <a:buNone/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214A43-21CB-DE4E-A9A1-859348525650}"/>
              </a:ext>
            </a:extLst>
          </p:cNvPr>
          <p:cNvSpPr txBox="1">
            <a:spLocks noChangeArrowheads="1"/>
          </p:cNvSpPr>
          <p:nvPr/>
        </p:nvSpPr>
        <p:spPr>
          <a:xfrm>
            <a:off x="1152938" y="411163"/>
            <a:ext cx="5128592" cy="685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1.2.3 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多道批处理系统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813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816972" y="1321870"/>
            <a:ext cx="7071066" cy="2915840"/>
          </a:xfrm>
        </p:spPr>
        <p:txBody>
          <a:bodyPr>
            <a:noAutofit/>
          </a:bodyPr>
          <a:lstStyle/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一、分时系统的产生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用户需要：人机交互、共享主机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二、分时系统实现中的关键问题：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及时接收：实现多个用户的信息及时接收。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及时处理：及时控制作业的运行。</a:t>
            </a:r>
          </a:p>
          <a:p>
            <a:pPr marL="496491" indent="-496491"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三、分时系统实现的方法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简单分时系统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具有“前台”和“后台”的分时系统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多道分时系统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92695" y="363224"/>
            <a:ext cx="5893905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分时操作系统</a:t>
            </a:r>
          </a:p>
        </p:txBody>
      </p:sp>
    </p:spTree>
    <p:extLst>
      <p:ext uri="{BB962C8B-B14F-4D97-AF65-F5344CB8AC3E}">
        <p14:creationId xmlns:p14="http://schemas.microsoft.com/office/powerpoint/2010/main" val="41413835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C875-5C4D-B342-8208-EA1FF54CF161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31B09-B016-CC49-BEFA-A9CF25B88D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7300" y="-603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942535" y="1217738"/>
            <a:ext cx="7744265" cy="4759732"/>
            <a:chOff x="1389347" y="1611992"/>
            <a:chExt cx="7247242" cy="4313931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61" y="1611992"/>
              <a:ext cx="4090587" cy="1663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/>
            <a:stretch>
              <a:fillRect/>
            </a:stretch>
          </p:blipFill>
          <p:spPr bwMode="auto">
            <a:xfrm>
              <a:off x="2947876" y="3332820"/>
              <a:ext cx="742950" cy="2014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34"/>
            <a:stretch>
              <a:fillRect/>
            </a:stretch>
          </p:blipFill>
          <p:spPr bwMode="auto">
            <a:xfrm>
              <a:off x="3706304" y="3348298"/>
              <a:ext cx="869156" cy="2352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3E54E991-269C-0F45-8EB4-006C9FEA8B86}"/>
                </a:ext>
              </a:extLst>
            </p:cNvPr>
            <p:cNvSpPr/>
            <p:nvPr/>
          </p:nvSpPr>
          <p:spPr>
            <a:xfrm>
              <a:off x="1389347" y="3348299"/>
              <a:ext cx="1543050" cy="127873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使用操作系统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795FAA45-398B-AB46-BC22-4CA60A29BC77}"/>
                </a:ext>
              </a:extLst>
            </p:cNvPr>
            <p:cNvSpPr/>
            <p:nvPr/>
          </p:nvSpPr>
          <p:spPr>
            <a:xfrm>
              <a:off x="4575460" y="3233999"/>
              <a:ext cx="4061129" cy="269192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理解操作系统如何工作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的工作方式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的内部结构与数据结构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</a:t>
              </a:r>
              <a:r>
                <a:rPr kumimoji="1" lang="en-US" altLang="zh-CN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OS</a:t>
              </a: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过程中的问题、解决方案和折中权衡</a:t>
              </a:r>
              <a:endParaRPr kumimoji="1" lang="en-US" altLang="zh-CN" sz="24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l"/>
              </a:pPr>
              <a:r>
                <a:rPr kumimoji="1" lang="zh-CN" altLang="en-US" sz="2400" b="1" dirty="0">
                  <a:solidFill>
                    <a:srgbClr val="0000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操作系统中的典型技术和应用</a:t>
              </a:r>
              <a:endParaRPr kumimoji="1" lang="zh-CN" altLang="en-US" sz="2800" b="1" dirty="0">
                <a:solidFill>
                  <a:srgbClr val="0000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381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>
          <a:xfrm>
            <a:off x="916305" y="1286315"/>
            <a:ext cx="7182798" cy="2820591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：一个主机与多个终端相连；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：彼此独立操作，互不干扰；</a:t>
            </a: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：系统能在很短的时间得到回答；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：能实现人机对话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（区别于批处理系统）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4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典型系统：</a:t>
            </a:r>
          </a:p>
          <a:p>
            <a:pPr lvl="1" eaLnBrk="1" hangingPunct="1"/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Multics (MIT)</a:t>
            </a:r>
          </a:p>
          <a:p>
            <a:pPr lvl="1" eaLnBrk="1" hangingPunct="1"/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endParaRPr lang="en-US" altLang="zh-CN" dirty="0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2696" y="420688"/>
            <a:ext cx="6241774" cy="742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分时操作系统</a:t>
            </a:r>
            <a:endParaRPr lang="en-US" altLang="zh-CN" sz="3200" b="1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6617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7700BCC-D9AA-4B6F-AD72-186DCAC99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单道分时系统的运行示意图</a:t>
            </a:r>
          </a:p>
        </p:txBody>
      </p:sp>
      <p:sp>
        <p:nvSpPr>
          <p:cNvPr id="737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单道分时系统示意图</a:t>
            </a: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855454" y="2540784"/>
            <a:ext cx="7259846" cy="2793216"/>
            <a:chOff x="107" y="1200"/>
            <a:chExt cx="5464" cy="2352"/>
          </a:xfrm>
        </p:grpSpPr>
        <p:sp>
          <p:nvSpPr>
            <p:cNvPr id="51204" name="Oval 1028"/>
            <p:cNvSpPr>
              <a:spLocks noChangeArrowheads="1"/>
            </p:cNvSpPr>
            <p:nvPr/>
          </p:nvSpPr>
          <p:spPr bwMode="auto">
            <a:xfrm>
              <a:off x="3456" y="1776"/>
              <a:ext cx="1872" cy="17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500" b="1"/>
            </a:p>
          </p:txBody>
        </p:sp>
        <p:grpSp>
          <p:nvGrpSpPr>
            <p:cNvPr id="3" name="Group 1029"/>
            <p:cNvGrpSpPr>
              <a:grpSpLocks/>
            </p:cNvGrpSpPr>
            <p:nvPr/>
          </p:nvGrpSpPr>
          <p:grpSpPr bwMode="auto">
            <a:xfrm>
              <a:off x="3984" y="2160"/>
              <a:ext cx="960" cy="1104"/>
              <a:chOff x="2928" y="2208"/>
              <a:chExt cx="960" cy="1104"/>
            </a:xfrm>
          </p:grpSpPr>
          <p:sp>
            <p:nvSpPr>
              <p:cNvPr id="51262" name="Rectangle 1030"/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63" name="Rectangle 1031"/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64" name="Rectangle 1032"/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1500" b="1"/>
                  <a:t>C</a:t>
                </a:r>
              </a:p>
            </p:txBody>
          </p:sp>
          <p:sp>
            <p:nvSpPr>
              <p:cNvPr id="51265" name="Text Box 1033"/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A</a:t>
                </a:r>
              </a:p>
            </p:txBody>
          </p:sp>
          <p:sp>
            <p:nvSpPr>
              <p:cNvPr id="51266" name="Text Box 1034"/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B</a:t>
                </a:r>
              </a:p>
            </p:txBody>
          </p:sp>
        </p:grpSp>
        <p:grpSp>
          <p:nvGrpSpPr>
            <p:cNvPr id="4" name="Group 1035"/>
            <p:cNvGrpSpPr>
              <a:grpSpLocks/>
            </p:cNvGrpSpPr>
            <p:nvPr/>
          </p:nvGrpSpPr>
          <p:grpSpPr bwMode="auto">
            <a:xfrm>
              <a:off x="107" y="1872"/>
              <a:ext cx="421" cy="1584"/>
              <a:chOff x="107" y="1872"/>
              <a:chExt cx="421" cy="1584"/>
            </a:xfrm>
          </p:grpSpPr>
          <p:sp>
            <p:nvSpPr>
              <p:cNvPr id="51257" name="Rectangle 1036"/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8" name="Rectangle 1037"/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9" name="Text Box 1038"/>
              <p:cNvSpPr txBox="1">
                <a:spLocks noChangeArrowheads="1"/>
              </p:cNvSpPr>
              <p:nvPr/>
            </p:nvSpPr>
            <p:spPr bwMode="auto">
              <a:xfrm>
                <a:off x="192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60" name="Rectangle 1039"/>
              <p:cNvSpPr>
                <a:spLocks noChangeArrowheads="1"/>
              </p:cNvSpPr>
              <p:nvPr/>
            </p:nvSpPr>
            <p:spPr bwMode="auto">
              <a:xfrm>
                <a:off x="107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61" name="Text Box 1040"/>
              <p:cNvSpPr txBox="1">
                <a:spLocks noChangeArrowheads="1"/>
              </p:cNvSpPr>
              <p:nvPr/>
            </p:nvSpPr>
            <p:spPr bwMode="auto">
              <a:xfrm>
                <a:off x="220" y="2352"/>
                <a:ext cx="16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5" name="Group 1041"/>
            <p:cNvGrpSpPr>
              <a:grpSpLocks/>
            </p:cNvGrpSpPr>
            <p:nvPr/>
          </p:nvGrpSpPr>
          <p:grpSpPr bwMode="auto">
            <a:xfrm>
              <a:off x="672" y="1872"/>
              <a:ext cx="2581" cy="1584"/>
              <a:chOff x="672" y="1872"/>
              <a:chExt cx="2581" cy="1584"/>
            </a:xfrm>
          </p:grpSpPr>
          <p:sp>
            <p:nvSpPr>
              <p:cNvPr id="51232" name="Rectangle 1042"/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33" name="Rectangle 1043"/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34" name="Text Box 1044"/>
              <p:cNvSpPr txBox="1">
                <a:spLocks noChangeArrowheads="1"/>
              </p:cNvSpPr>
              <p:nvPr/>
            </p:nvSpPr>
            <p:spPr bwMode="auto">
              <a:xfrm>
                <a:off x="1861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35" name="Rectangle 1045"/>
              <p:cNvSpPr>
                <a:spLocks noChangeArrowheads="1"/>
              </p:cNvSpPr>
              <p:nvPr/>
            </p:nvSpPr>
            <p:spPr bwMode="auto">
              <a:xfrm>
                <a:off x="1776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36" name="Text Box 1046"/>
              <p:cNvSpPr txBox="1">
                <a:spLocks noChangeArrowheads="1"/>
              </p:cNvSpPr>
              <p:nvPr/>
            </p:nvSpPr>
            <p:spPr bwMode="auto">
              <a:xfrm>
                <a:off x="1889" y="2352"/>
                <a:ext cx="16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51237" name="Rectangle 1047"/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38" name="Rectangle 1048"/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39" name="Text Box 1049"/>
              <p:cNvSpPr txBox="1">
                <a:spLocks noChangeArrowheads="1"/>
              </p:cNvSpPr>
              <p:nvPr/>
            </p:nvSpPr>
            <p:spPr bwMode="auto">
              <a:xfrm>
                <a:off x="1333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40" name="Rectangle 1050"/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1" name="Text Box 1051"/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51242" name="Rectangle 1052"/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3" name="Rectangle 1053"/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4" name="Text Box 1054"/>
              <p:cNvSpPr txBox="1">
                <a:spLocks noChangeArrowheads="1"/>
              </p:cNvSpPr>
              <p:nvPr/>
            </p:nvSpPr>
            <p:spPr bwMode="auto">
              <a:xfrm>
                <a:off x="757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45" name="Rectangle 1055"/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6" name="Text Box 1056"/>
              <p:cNvSpPr txBox="1">
                <a:spLocks noChangeArrowheads="1"/>
              </p:cNvSpPr>
              <p:nvPr/>
            </p:nvSpPr>
            <p:spPr bwMode="auto">
              <a:xfrm>
                <a:off x="785" y="2352"/>
                <a:ext cx="223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51247" name="Rectangle 1057"/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8" name="Rectangle 1058"/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49" name="Text Box 1059"/>
              <p:cNvSpPr txBox="1">
                <a:spLocks noChangeArrowheads="1"/>
              </p:cNvSpPr>
              <p:nvPr/>
            </p:nvSpPr>
            <p:spPr bwMode="auto">
              <a:xfrm>
                <a:off x="2389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50" name="Rectangle 1060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1" name="Text Box 1061"/>
              <p:cNvSpPr txBox="1">
                <a:spLocks noChangeArrowheads="1"/>
              </p:cNvSpPr>
              <p:nvPr/>
            </p:nvSpPr>
            <p:spPr bwMode="auto">
              <a:xfrm>
                <a:off x="2417" y="2352"/>
                <a:ext cx="271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51252" name="Rectangle 1062"/>
              <p:cNvSpPr>
                <a:spLocks noChangeArrowheads="1"/>
              </p:cNvSpPr>
              <p:nvPr/>
            </p:nvSpPr>
            <p:spPr bwMode="auto">
              <a:xfrm>
                <a:off x="283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3" name="Rectangle 1063"/>
              <p:cNvSpPr>
                <a:spLocks noChangeArrowheads="1"/>
              </p:cNvSpPr>
              <p:nvPr/>
            </p:nvSpPr>
            <p:spPr bwMode="auto">
              <a:xfrm>
                <a:off x="283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4" name="Text Box 1064"/>
              <p:cNvSpPr txBox="1">
                <a:spLocks noChangeArrowheads="1"/>
              </p:cNvSpPr>
              <p:nvPr/>
            </p:nvSpPr>
            <p:spPr bwMode="auto">
              <a:xfrm>
                <a:off x="2917" y="1921"/>
                <a:ext cx="336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350" b="1">
                    <a:solidFill>
                      <a:schemeClr val="bg1"/>
                    </a:solidFill>
                  </a:rPr>
                  <a:t>OS</a:t>
                </a:r>
              </a:p>
            </p:txBody>
          </p:sp>
          <p:sp>
            <p:nvSpPr>
              <p:cNvPr id="51255" name="Rectangle 1065"/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1256" name="Text Box 1066"/>
              <p:cNvSpPr txBox="1">
                <a:spLocks noChangeArrowheads="1"/>
              </p:cNvSpPr>
              <p:nvPr/>
            </p:nvSpPr>
            <p:spPr bwMode="auto">
              <a:xfrm>
                <a:off x="2945" y="2352"/>
                <a:ext cx="223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6" name="Group 1067"/>
            <p:cNvGrpSpPr>
              <a:grpSpLocks/>
            </p:cNvGrpSpPr>
            <p:nvPr/>
          </p:nvGrpSpPr>
          <p:grpSpPr bwMode="auto">
            <a:xfrm>
              <a:off x="144" y="1200"/>
              <a:ext cx="5427" cy="272"/>
              <a:chOff x="144" y="1200"/>
              <a:chExt cx="5427" cy="272"/>
            </a:xfrm>
          </p:grpSpPr>
          <p:grpSp>
            <p:nvGrpSpPr>
              <p:cNvPr id="7" name="Group 1068"/>
              <p:cNvGrpSpPr>
                <a:grpSpLocks/>
              </p:cNvGrpSpPr>
              <p:nvPr/>
            </p:nvGrpSpPr>
            <p:grpSpPr bwMode="auto">
              <a:xfrm>
                <a:off x="144" y="1200"/>
                <a:ext cx="5427" cy="272"/>
                <a:chOff x="624" y="1200"/>
                <a:chExt cx="4656" cy="272"/>
              </a:xfrm>
            </p:grpSpPr>
            <p:sp>
              <p:nvSpPr>
                <p:cNvPr id="51219" name="Line 1069"/>
                <p:cNvSpPr>
                  <a:spLocks noChangeShapeType="1"/>
                </p:cNvSpPr>
                <p:nvPr/>
              </p:nvSpPr>
              <p:spPr bwMode="auto">
                <a:xfrm>
                  <a:off x="624" y="1440"/>
                  <a:ext cx="465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diamond" w="med" len="med"/>
                  <a:tailEnd type="triangle" w="lg" len="lg"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0" name="Line 1070"/>
                <p:cNvSpPr>
                  <a:spLocks noChangeShapeType="1"/>
                </p:cNvSpPr>
                <p:nvPr/>
              </p:nvSpPr>
              <p:spPr bwMode="auto">
                <a:xfrm>
                  <a:off x="105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1" name="Line 1071"/>
                <p:cNvSpPr>
                  <a:spLocks noChangeShapeType="1"/>
                </p:cNvSpPr>
                <p:nvPr/>
              </p:nvSpPr>
              <p:spPr bwMode="auto">
                <a:xfrm>
                  <a:off x="153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2" name="Line 1072"/>
                <p:cNvSpPr>
                  <a:spLocks noChangeShapeType="1"/>
                </p:cNvSpPr>
                <p:nvPr/>
              </p:nvSpPr>
              <p:spPr bwMode="auto">
                <a:xfrm>
                  <a:off x="1968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3" name="Line 1073"/>
                <p:cNvSpPr>
                  <a:spLocks noChangeShapeType="1"/>
                </p:cNvSpPr>
                <p:nvPr/>
              </p:nvSpPr>
              <p:spPr bwMode="auto">
                <a:xfrm>
                  <a:off x="24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4" name="Line 1074"/>
                <p:cNvSpPr>
                  <a:spLocks noChangeShapeType="1"/>
                </p:cNvSpPr>
                <p:nvPr/>
              </p:nvSpPr>
              <p:spPr bwMode="auto">
                <a:xfrm>
                  <a:off x="28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5" name="Line 1075"/>
                <p:cNvSpPr>
                  <a:spLocks noChangeShapeType="1"/>
                </p:cNvSpPr>
                <p:nvPr/>
              </p:nvSpPr>
              <p:spPr bwMode="auto">
                <a:xfrm>
                  <a:off x="32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6" name="Line 1076"/>
                <p:cNvSpPr>
                  <a:spLocks noChangeShapeType="1"/>
                </p:cNvSpPr>
                <p:nvPr/>
              </p:nvSpPr>
              <p:spPr bwMode="auto">
                <a:xfrm>
                  <a:off x="36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7" name="Line 1077"/>
                <p:cNvSpPr>
                  <a:spLocks noChangeShapeType="1"/>
                </p:cNvSpPr>
                <p:nvPr/>
              </p:nvSpPr>
              <p:spPr bwMode="auto">
                <a:xfrm>
                  <a:off x="40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8" name="Line 1078"/>
                <p:cNvSpPr>
                  <a:spLocks noChangeShapeType="1"/>
                </p:cNvSpPr>
                <p:nvPr/>
              </p:nvSpPr>
              <p:spPr bwMode="auto">
                <a:xfrm>
                  <a:off x="44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29" name="Line 1079"/>
                <p:cNvSpPr>
                  <a:spLocks noChangeShapeType="1"/>
                </p:cNvSpPr>
                <p:nvPr/>
              </p:nvSpPr>
              <p:spPr bwMode="auto">
                <a:xfrm>
                  <a:off x="48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 sz="1500" b="1"/>
                </a:p>
              </p:txBody>
            </p:sp>
            <p:sp>
              <p:nvSpPr>
                <p:cNvPr id="51230" name="Text Box 1080"/>
                <p:cNvSpPr txBox="1">
                  <a:spLocks noChangeArrowheads="1"/>
                </p:cNvSpPr>
                <p:nvPr/>
              </p:nvSpPr>
              <p:spPr bwMode="auto">
                <a:xfrm>
                  <a:off x="720" y="1200"/>
                  <a:ext cx="288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/>
                    <a:t>A</a:t>
                  </a:r>
                </a:p>
              </p:txBody>
            </p:sp>
            <p:sp>
              <p:nvSpPr>
                <p:cNvPr id="51231" name="Text Box 108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336" cy="2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/>
                    <a:t>B</a:t>
                  </a:r>
                </a:p>
              </p:txBody>
            </p:sp>
          </p:grpSp>
          <p:sp>
            <p:nvSpPr>
              <p:cNvPr id="51210" name="Text Box 1082"/>
              <p:cNvSpPr txBox="1">
                <a:spLocks noChangeArrowheads="1"/>
              </p:cNvSpPr>
              <p:nvPr/>
            </p:nvSpPr>
            <p:spPr bwMode="auto">
              <a:xfrm>
                <a:off x="1344" y="1200"/>
                <a:ext cx="240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C</a:t>
                </a:r>
              </a:p>
            </p:txBody>
          </p:sp>
          <p:sp>
            <p:nvSpPr>
              <p:cNvPr id="51211" name="Text Box 1083"/>
              <p:cNvSpPr txBox="1">
                <a:spLocks noChangeArrowheads="1"/>
              </p:cNvSpPr>
              <p:nvPr/>
            </p:nvSpPr>
            <p:spPr bwMode="auto">
              <a:xfrm>
                <a:off x="1824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A</a:t>
                </a:r>
              </a:p>
            </p:txBody>
          </p:sp>
          <p:sp>
            <p:nvSpPr>
              <p:cNvPr id="51212" name="Text Box 1084"/>
              <p:cNvSpPr txBox="1">
                <a:spLocks noChangeArrowheads="1"/>
              </p:cNvSpPr>
              <p:nvPr/>
            </p:nvSpPr>
            <p:spPr bwMode="auto">
              <a:xfrm>
                <a:off x="2352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B</a:t>
                </a:r>
              </a:p>
            </p:txBody>
          </p:sp>
          <p:sp>
            <p:nvSpPr>
              <p:cNvPr id="51213" name="Text Box 1085"/>
              <p:cNvSpPr txBox="1">
                <a:spLocks noChangeArrowheads="1"/>
              </p:cNvSpPr>
              <p:nvPr/>
            </p:nvSpPr>
            <p:spPr bwMode="auto">
              <a:xfrm>
                <a:off x="2832" y="1200"/>
                <a:ext cx="240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C</a:t>
                </a:r>
              </a:p>
            </p:txBody>
          </p:sp>
          <p:sp>
            <p:nvSpPr>
              <p:cNvPr id="51214" name="Text Box 1086"/>
              <p:cNvSpPr txBox="1">
                <a:spLocks noChangeArrowheads="1"/>
              </p:cNvSpPr>
              <p:nvPr/>
            </p:nvSpPr>
            <p:spPr bwMode="auto">
              <a:xfrm>
                <a:off x="3216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A</a:t>
                </a:r>
              </a:p>
            </p:txBody>
          </p:sp>
          <p:sp>
            <p:nvSpPr>
              <p:cNvPr id="51215" name="Text Box 1087"/>
              <p:cNvSpPr txBox="1">
                <a:spLocks noChangeArrowheads="1"/>
              </p:cNvSpPr>
              <p:nvPr/>
            </p:nvSpPr>
            <p:spPr bwMode="auto">
              <a:xfrm>
                <a:off x="4656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A</a:t>
                </a:r>
              </a:p>
            </p:txBody>
          </p:sp>
          <p:sp>
            <p:nvSpPr>
              <p:cNvPr id="51216" name="Text Box 1088"/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B</a:t>
                </a:r>
              </a:p>
            </p:txBody>
          </p:sp>
          <p:sp>
            <p:nvSpPr>
              <p:cNvPr id="51217" name="Text Box 1089"/>
              <p:cNvSpPr txBox="1">
                <a:spLocks noChangeArrowheads="1"/>
              </p:cNvSpPr>
              <p:nvPr/>
            </p:nvSpPr>
            <p:spPr bwMode="auto">
              <a:xfrm>
                <a:off x="5136" y="1200"/>
                <a:ext cx="288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B</a:t>
                </a:r>
              </a:p>
            </p:txBody>
          </p:sp>
          <p:sp>
            <p:nvSpPr>
              <p:cNvPr id="51218" name="Text Box 1090"/>
              <p:cNvSpPr txBox="1">
                <a:spLocks noChangeArrowheads="1"/>
              </p:cNvSpPr>
              <p:nvPr/>
            </p:nvSpPr>
            <p:spPr bwMode="auto">
              <a:xfrm>
                <a:off x="4176" y="1200"/>
                <a:ext cx="240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C</a:t>
                </a:r>
              </a:p>
            </p:txBody>
          </p:sp>
        </p:grpSp>
      </p:grp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39DC8C1C-97E4-4B82-8CAB-0BE73A34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区分前后台的分时系统的运行示意图</a:t>
            </a:r>
          </a:p>
        </p:txBody>
      </p:sp>
      <p:sp>
        <p:nvSpPr>
          <p:cNvPr id="74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）具有“前台”和“后台”的分时系统示例</a:t>
            </a: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1146550" y="2432311"/>
            <a:ext cx="6978275" cy="3107268"/>
            <a:chOff x="192" y="1200"/>
            <a:chExt cx="5272" cy="2679"/>
          </a:xfrm>
        </p:grpSpPr>
        <p:sp>
          <p:nvSpPr>
            <p:cNvPr id="52228" name="Oval 1028"/>
            <p:cNvSpPr>
              <a:spLocks noChangeArrowheads="1"/>
            </p:cNvSpPr>
            <p:nvPr/>
          </p:nvSpPr>
          <p:spPr bwMode="auto">
            <a:xfrm>
              <a:off x="3552" y="1872"/>
              <a:ext cx="1680" cy="16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500" b="1"/>
            </a:p>
          </p:txBody>
        </p:sp>
        <p:grpSp>
          <p:nvGrpSpPr>
            <p:cNvPr id="3" name="Group 1029"/>
            <p:cNvGrpSpPr>
              <a:grpSpLocks/>
            </p:cNvGrpSpPr>
            <p:nvPr/>
          </p:nvGrpSpPr>
          <p:grpSpPr bwMode="auto">
            <a:xfrm>
              <a:off x="3877" y="2160"/>
              <a:ext cx="960" cy="1104"/>
              <a:chOff x="2928" y="2208"/>
              <a:chExt cx="960" cy="1104"/>
            </a:xfrm>
          </p:grpSpPr>
          <p:sp>
            <p:nvSpPr>
              <p:cNvPr id="52299" name="Rectangle 1030"/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300" name="Rectangle 1031"/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301" name="Rectangle 1032"/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zh-CN" sz="1500" b="1"/>
                  <a:t>C</a:t>
                </a:r>
              </a:p>
            </p:txBody>
          </p:sp>
          <p:sp>
            <p:nvSpPr>
              <p:cNvPr id="52302" name="Text Box 1033"/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A</a:t>
                </a:r>
              </a:p>
            </p:txBody>
          </p:sp>
          <p:sp>
            <p:nvSpPr>
              <p:cNvPr id="52303" name="Text Box 1034"/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/>
                  <a:t>B</a:t>
                </a:r>
              </a:p>
            </p:txBody>
          </p:sp>
        </p:grpSp>
        <p:sp>
          <p:nvSpPr>
            <p:cNvPr id="52230" name="Line 1035"/>
            <p:cNvSpPr>
              <a:spLocks noChangeShapeType="1"/>
            </p:cNvSpPr>
            <p:nvPr/>
          </p:nvSpPr>
          <p:spPr bwMode="auto">
            <a:xfrm>
              <a:off x="240" y="1440"/>
              <a:ext cx="5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diamond" w="med" len="med"/>
              <a:tailEnd type="triangle" w="lg" len="lg"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1" name="Line 1036"/>
            <p:cNvSpPr>
              <a:spLocks noChangeShapeType="1"/>
            </p:cNvSpPr>
            <p:nvPr/>
          </p:nvSpPr>
          <p:spPr bwMode="auto">
            <a:xfrm>
              <a:off x="912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2" name="Line 1037"/>
            <p:cNvSpPr>
              <a:spLocks noChangeShapeType="1"/>
            </p:cNvSpPr>
            <p:nvPr/>
          </p:nvSpPr>
          <p:spPr bwMode="auto">
            <a:xfrm>
              <a:off x="1604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3" name="Line 1038"/>
            <p:cNvSpPr>
              <a:spLocks noChangeShapeType="1"/>
            </p:cNvSpPr>
            <p:nvPr/>
          </p:nvSpPr>
          <p:spPr bwMode="auto">
            <a:xfrm>
              <a:off x="2304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4" name="Line 1039"/>
            <p:cNvSpPr>
              <a:spLocks noChangeShapeType="1"/>
            </p:cNvSpPr>
            <p:nvPr/>
          </p:nvSpPr>
          <p:spPr bwMode="auto">
            <a:xfrm>
              <a:off x="3058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5" name="Line 1040"/>
            <p:cNvSpPr>
              <a:spLocks noChangeShapeType="1"/>
            </p:cNvSpPr>
            <p:nvPr/>
          </p:nvSpPr>
          <p:spPr bwMode="auto">
            <a:xfrm>
              <a:off x="3744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6" name="Line 1041"/>
            <p:cNvSpPr>
              <a:spLocks noChangeShapeType="1"/>
            </p:cNvSpPr>
            <p:nvPr/>
          </p:nvSpPr>
          <p:spPr bwMode="auto">
            <a:xfrm>
              <a:off x="4457" y="13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37" name="Text Box 1042"/>
            <p:cNvSpPr txBox="1">
              <a:spLocks noChangeArrowheads="1"/>
            </p:cNvSpPr>
            <p:nvPr/>
          </p:nvSpPr>
          <p:spPr bwMode="auto">
            <a:xfrm>
              <a:off x="336" y="1200"/>
              <a:ext cx="336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A</a:t>
              </a:r>
            </a:p>
          </p:txBody>
        </p:sp>
        <p:sp>
          <p:nvSpPr>
            <p:cNvPr id="52238" name="Text Box 1043"/>
            <p:cNvSpPr txBox="1">
              <a:spLocks noChangeArrowheads="1"/>
            </p:cNvSpPr>
            <p:nvPr/>
          </p:nvSpPr>
          <p:spPr bwMode="auto">
            <a:xfrm>
              <a:off x="1056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B</a:t>
              </a:r>
            </a:p>
          </p:txBody>
        </p:sp>
        <p:sp>
          <p:nvSpPr>
            <p:cNvPr id="52239" name="Text Box 1044"/>
            <p:cNvSpPr txBox="1">
              <a:spLocks noChangeArrowheads="1"/>
            </p:cNvSpPr>
            <p:nvPr/>
          </p:nvSpPr>
          <p:spPr bwMode="auto">
            <a:xfrm>
              <a:off x="1717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A</a:t>
              </a:r>
            </a:p>
          </p:txBody>
        </p:sp>
        <p:sp>
          <p:nvSpPr>
            <p:cNvPr id="52240" name="Text Box 1045"/>
            <p:cNvSpPr txBox="1">
              <a:spLocks noChangeArrowheads="1"/>
            </p:cNvSpPr>
            <p:nvPr/>
          </p:nvSpPr>
          <p:spPr bwMode="auto">
            <a:xfrm>
              <a:off x="2304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B</a:t>
              </a:r>
            </a:p>
          </p:txBody>
        </p:sp>
        <p:sp>
          <p:nvSpPr>
            <p:cNvPr id="52241" name="Rectangle 1046"/>
            <p:cNvSpPr>
              <a:spLocks noChangeArrowheads="1"/>
            </p:cNvSpPr>
            <p:nvPr/>
          </p:nvSpPr>
          <p:spPr bwMode="auto">
            <a:xfrm>
              <a:off x="4560" y="2880"/>
              <a:ext cx="288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500" b="1"/>
            </a:p>
          </p:txBody>
        </p:sp>
        <p:sp>
          <p:nvSpPr>
            <p:cNvPr id="52242" name="Text Box 1047"/>
            <p:cNvSpPr txBox="1">
              <a:spLocks noChangeArrowheads="1"/>
            </p:cNvSpPr>
            <p:nvPr/>
          </p:nvSpPr>
          <p:spPr bwMode="auto">
            <a:xfrm>
              <a:off x="4608" y="2928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D</a:t>
              </a:r>
            </a:p>
          </p:txBody>
        </p:sp>
        <p:sp>
          <p:nvSpPr>
            <p:cNvPr id="52243" name="Text Box 1048"/>
            <p:cNvSpPr txBox="1">
              <a:spLocks noChangeArrowheads="1"/>
            </p:cNvSpPr>
            <p:nvPr/>
          </p:nvSpPr>
          <p:spPr bwMode="auto">
            <a:xfrm>
              <a:off x="3792" y="3600"/>
              <a:ext cx="1536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C</a:t>
              </a:r>
              <a:r>
                <a:rPr lang="zh-CN" altLang="en-US" sz="1500" b="1"/>
                <a:t>、</a:t>
              </a:r>
              <a:r>
                <a:rPr lang="en-US" altLang="zh-CN" sz="1500" b="1"/>
                <a:t>D</a:t>
              </a:r>
              <a:r>
                <a:rPr lang="zh-CN" altLang="en-US" sz="1500" b="1"/>
                <a:t>后台作业</a:t>
              </a:r>
            </a:p>
          </p:txBody>
        </p:sp>
        <p:sp>
          <p:nvSpPr>
            <p:cNvPr id="52244" name="Text Box 1049"/>
            <p:cNvSpPr txBox="1">
              <a:spLocks noChangeArrowheads="1"/>
            </p:cNvSpPr>
            <p:nvPr/>
          </p:nvSpPr>
          <p:spPr bwMode="auto">
            <a:xfrm>
              <a:off x="3936" y="1584"/>
              <a:ext cx="1296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A</a:t>
              </a:r>
              <a:r>
                <a:rPr lang="zh-CN" altLang="en-US" sz="1500" b="1"/>
                <a:t>、</a:t>
              </a:r>
              <a:r>
                <a:rPr lang="en-US" altLang="zh-CN" sz="1500" b="1"/>
                <a:t>B</a:t>
              </a:r>
              <a:r>
                <a:rPr lang="zh-CN" altLang="en-US" sz="1500" b="1"/>
                <a:t>前台作业</a:t>
              </a:r>
            </a:p>
          </p:txBody>
        </p:sp>
        <p:sp>
          <p:nvSpPr>
            <p:cNvPr id="52245" name="Line 1050"/>
            <p:cNvSpPr>
              <a:spLocks noChangeShapeType="1"/>
            </p:cNvSpPr>
            <p:nvPr/>
          </p:nvSpPr>
          <p:spPr bwMode="auto">
            <a:xfrm>
              <a:off x="816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46" name="Line 1051"/>
            <p:cNvSpPr>
              <a:spLocks noChangeShapeType="1"/>
            </p:cNvSpPr>
            <p:nvPr/>
          </p:nvSpPr>
          <p:spPr bwMode="auto">
            <a:xfrm>
              <a:off x="148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47" name="Line 1052"/>
            <p:cNvSpPr>
              <a:spLocks noChangeShapeType="1"/>
            </p:cNvSpPr>
            <p:nvPr/>
          </p:nvSpPr>
          <p:spPr bwMode="auto">
            <a:xfrm>
              <a:off x="2160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48" name="Line 1053"/>
            <p:cNvSpPr>
              <a:spLocks noChangeShapeType="1"/>
            </p:cNvSpPr>
            <p:nvPr/>
          </p:nvSpPr>
          <p:spPr bwMode="auto">
            <a:xfrm>
              <a:off x="292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49" name="Line 1054"/>
            <p:cNvSpPr>
              <a:spLocks noChangeShapeType="1"/>
            </p:cNvSpPr>
            <p:nvPr/>
          </p:nvSpPr>
          <p:spPr bwMode="auto">
            <a:xfrm>
              <a:off x="3648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50" name="Line 1055"/>
            <p:cNvSpPr>
              <a:spLocks noChangeShapeType="1"/>
            </p:cNvSpPr>
            <p:nvPr/>
          </p:nvSpPr>
          <p:spPr bwMode="auto">
            <a:xfrm>
              <a:off x="4320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500" b="1"/>
            </a:p>
          </p:txBody>
        </p:sp>
        <p:sp>
          <p:nvSpPr>
            <p:cNvPr id="52251" name="Text Box 1056"/>
            <p:cNvSpPr txBox="1">
              <a:spLocks noChangeArrowheads="1"/>
            </p:cNvSpPr>
            <p:nvPr/>
          </p:nvSpPr>
          <p:spPr bwMode="auto">
            <a:xfrm>
              <a:off x="3120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A</a:t>
              </a:r>
            </a:p>
          </p:txBody>
        </p:sp>
        <p:sp>
          <p:nvSpPr>
            <p:cNvPr id="52252" name="Text Box 1057"/>
            <p:cNvSpPr txBox="1">
              <a:spLocks noChangeArrowheads="1"/>
            </p:cNvSpPr>
            <p:nvPr/>
          </p:nvSpPr>
          <p:spPr bwMode="auto">
            <a:xfrm>
              <a:off x="4512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A</a:t>
              </a:r>
            </a:p>
          </p:txBody>
        </p:sp>
        <p:sp>
          <p:nvSpPr>
            <p:cNvPr id="52253" name="Text Box 1058"/>
            <p:cNvSpPr txBox="1">
              <a:spLocks noChangeArrowheads="1"/>
            </p:cNvSpPr>
            <p:nvPr/>
          </p:nvSpPr>
          <p:spPr bwMode="auto">
            <a:xfrm>
              <a:off x="3792" y="1200"/>
              <a:ext cx="28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500" b="1"/>
                <a:t>B</a:t>
              </a:r>
            </a:p>
          </p:txBody>
        </p:sp>
        <p:grpSp>
          <p:nvGrpSpPr>
            <p:cNvPr id="4" name="Group 1059"/>
            <p:cNvGrpSpPr>
              <a:grpSpLocks/>
            </p:cNvGrpSpPr>
            <p:nvPr/>
          </p:nvGrpSpPr>
          <p:grpSpPr bwMode="auto">
            <a:xfrm>
              <a:off x="864" y="1824"/>
              <a:ext cx="432" cy="1584"/>
              <a:chOff x="864" y="1824"/>
              <a:chExt cx="432" cy="1584"/>
            </a:xfrm>
          </p:grpSpPr>
          <p:grpSp>
            <p:nvGrpSpPr>
              <p:cNvPr id="5" name="Group 1060"/>
              <p:cNvGrpSpPr>
                <a:grpSpLocks/>
              </p:cNvGrpSpPr>
              <p:nvPr/>
            </p:nvGrpSpPr>
            <p:grpSpPr bwMode="auto">
              <a:xfrm>
                <a:off x="864" y="1824"/>
                <a:ext cx="432" cy="1584"/>
                <a:chOff x="576" y="1872"/>
                <a:chExt cx="432" cy="1584"/>
              </a:xfrm>
            </p:grpSpPr>
            <p:sp>
              <p:nvSpPr>
                <p:cNvPr id="52294" name="Rectangle 1061"/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95" name="Rectangle 1062"/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96" name="Text Box 1063"/>
                <p:cNvSpPr txBox="1">
                  <a:spLocks noChangeArrowheads="1"/>
                </p:cNvSpPr>
                <p:nvPr/>
              </p:nvSpPr>
              <p:spPr bwMode="auto">
                <a:xfrm>
                  <a:off x="672" y="1920"/>
                  <a:ext cx="336" cy="2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350" b="1">
                      <a:solidFill>
                        <a:schemeClr val="bg1"/>
                      </a:solidFill>
                    </a:rPr>
                    <a:t>OS</a:t>
                  </a:r>
                </a:p>
              </p:txBody>
            </p:sp>
            <p:sp>
              <p:nvSpPr>
                <p:cNvPr id="52297" name="Rectangle 1064"/>
                <p:cNvSpPr>
                  <a:spLocks noChangeArrowheads="1"/>
                </p:cNvSpPr>
                <p:nvPr/>
              </p:nvSpPr>
              <p:spPr bwMode="auto">
                <a:xfrm>
                  <a:off x="576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98" name="Text Box 1065"/>
                <p:cNvSpPr txBox="1">
                  <a:spLocks noChangeArrowheads="1"/>
                </p:cNvSpPr>
                <p:nvPr/>
              </p:nvSpPr>
              <p:spPr bwMode="auto">
                <a:xfrm>
                  <a:off x="672" y="2352"/>
                  <a:ext cx="223" cy="2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52292" name="Rectangle 1066"/>
              <p:cNvSpPr>
                <a:spLocks noChangeArrowheads="1"/>
              </p:cNvSpPr>
              <p:nvPr/>
            </p:nvSpPr>
            <p:spPr bwMode="auto">
              <a:xfrm>
                <a:off x="864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293" name="Text Box 1067"/>
              <p:cNvSpPr txBox="1">
                <a:spLocks noChangeArrowheads="1"/>
              </p:cNvSpPr>
              <p:nvPr/>
            </p:nvSpPr>
            <p:spPr bwMode="auto">
              <a:xfrm>
                <a:off x="960" y="2688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6" name="Group 1068"/>
            <p:cNvGrpSpPr>
              <a:grpSpLocks/>
            </p:cNvGrpSpPr>
            <p:nvPr/>
          </p:nvGrpSpPr>
          <p:grpSpPr bwMode="auto">
            <a:xfrm>
              <a:off x="192" y="1824"/>
              <a:ext cx="432" cy="1584"/>
              <a:chOff x="192" y="1824"/>
              <a:chExt cx="432" cy="1584"/>
            </a:xfrm>
          </p:grpSpPr>
          <p:grpSp>
            <p:nvGrpSpPr>
              <p:cNvPr id="7" name="Group 1069"/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52286" name="Rectangle 1070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87" name="Rectangle 1071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88" name="Text Box 1072"/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350" b="1">
                      <a:solidFill>
                        <a:schemeClr val="bg1"/>
                      </a:solidFill>
                    </a:rPr>
                    <a:t>OS</a:t>
                  </a:r>
                </a:p>
              </p:txBody>
            </p:sp>
            <p:sp>
              <p:nvSpPr>
                <p:cNvPr id="52289" name="Rectangle 1073"/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90" name="Text Box 1074"/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52284" name="Rectangle 1075"/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285" name="Text Box 1076"/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8" name="Group 1077"/>
            <p:cNvGrpSpPr>
              <a:grpSpLocks/>
            </p:cNvGrpSpPr>
            <p:nvPr/>
          </p:nvGrpSpPr>
          <p:grpSpPr bwMode="auto">
            <a:xfrm>
              <a:off x="1632" y="1824"/>
              <a:ext cx="432" cy="1584"/>
              <a:chOff x="192" y="1824"/>
              <a:chExt cx="432" cy="1584"/>
            </a:xfrm>
          </p:grpSpPr>
          <p:grpSp>
            <p:nvGrpSpPr>
              <p:cNvPr id="9" name="Group 1078"/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52278" name="Rectangle 1079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79" name="Rectangle 1080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80" name="Text Box 1081"/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350" b="1">
                      <a:solidFill>
                        <a:schemeClr val="bg1"/>
                      </a:solidFill>
                    </a:rPr>
                    <a:t>OS</a:t>
                  </a:r>
                </a:p>
              </p:txBody>
            </p:sp>
            <p:sp>
              <p:nvSpPr>
                <p:cNvPr id="52281" name="Rectangle 1082"/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82" name="Text Box 1083"/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52276" name="Rectangle 1084"/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277" name="Text Box 1085"/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10" name="Group 1086"/>
            <p:cNvGrpSpPr>
              <a:grpSpLocks/>
            </p:cNvGrpSpPr>
            <p:nvPr/>
          </p:nvGrpSpPr>
          <p:grpSpPr bwMode="auto">
            <a:xfrm>
              <a:off x="2304" y="1824"/>
              <a:ext cx="432" cy="1584"/>
              <a:chOff x="2304" y="1824"/>
              <a:chExt cx="432" cy="1584"/>
            </a:xfrm>
          </p:grpSpPr>
          <p:grpSp>
            <p:nvGrpSpPr>
              <p:cNvPr id="11" name="Group 1087"/>
              <p:cNvGrpSpPr>
                <a:grpSpLocks/>
              </p:cNvGrpSpPr>
              <p:nvPr/>
            </p:nvGrpSpPr>
            <p:grpSpPr bwMode="auto">
              <a:xfrm>
                <a:off x="2304" y="1824"/>
                <a:ext cx="421" cy="1584"/>
                <a:chOff x="2197" y="1872"/>
                <a:chExt cx="421" cy="1584"/>
              </a:xfrm>
            </p:grpSpPr>
            <p:sp>
              <p:nvSpPr>
                <p:cNvPr id="52270" name="Rectangle 1088"/>
                <p:cNvSpPr>
                  <a:spLocks noChangeArrowheads="1"/>
                </p:cNvSpPr>
                <p:nvPr/>
              </p:nvSpPr>
              <p:spPr bwMode="auto">
                <a:xfrm>
                  <a:off x="219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71" name="Rectangle 1089"/>
                <p:cNvSpPr>
                  <a:spLocks noChangeArrowheads="1"/>
                </p:cNvSpPr>
                <p:nvPr/>
              </p:nvSpPr>
              <p:spPr bwMode="auto">
                <a:xfrm>
                  <a:off x="219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72" name="Text Box 1090"/>
                <p:cNvSpPr txBox="1">
                  <a:spLocks noChangeArrowheads="1"/>
                </p:cNvSpPr>
                <p:nvPr/>
              </p:nvSpPr>
              <p:spPr bwMode="auto">
                <a:xfrm>
                  <a:off x="2282" y="1920"/>
                  <a:ext cx="336" cy="2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350" b="1">
                      <a:solidFill>
                        <a:schemeClr val="bg1"/>
                      </a:solidFill>
                    </a:rPr>
                    <a:t>OS</a:t>
                  </a:r>
                </a:p>
              </p:txBody>
            </p:sp>
            <p:sp>
              <p:nvSpPr>
                <p:cNvPr id="52273" name="Rectangle 1091"/>
                <p:cNvSpPr>
                  <a:spLocks noChangeArrowheads="1"/>
                </p:cNvSpPr>
                <p:nvPr/>
              </p:nvSpPr>
              <p:spPr bwMode="auto">
                <a:xfrm>
                  <a:off x="219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74" name="Text Box 1092"/>
                <p:cNvSpPr txBox="1">
                  <a:spLocks noChangeArrowheads="1"/>
                </p:cNvSpPr>
                <p:nvPr/>
              </p:nvSpPr>
              <p:spPr bwMode="auto">
                <a:xfrm>
                  <a:off x="2310" y="2352"/>
                  <a:ext cx="271" cy="2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52268" name="Rectangle 1093"/>
              <p:cNvSpPr>
                <a:spLocks noChangeArrowheads="1"/>
              </p:cNvSpPr>
              <p:nvPr/>
            </p:nvSpPr>
            <p:spPr bwMode="auto">
              <a:xfrm>
                <a:off x="2304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269" name="Text Box 1094"/>
              <p:cNvSpPr txBox="1">
                <a:spLocks noChangeArrowheads="1"/>
              </p:cNvSpPr>
              <p:nvPr/>
            </p:nvSpPr>
            <p:spPr bwMode="auto">
              <a:xfrm>
                <a:off x="2400" y="2640"/>
                <a:ext cx="288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12" name="Group 1095"/>
            <p:cNvGrpSpPr>
              <a:grpSpLocks/>
            </p:cNvGrpSpPr>
            <p:nvPr/>
          </p:nvGrpSpPr>
          <p:grpSpPr bwMode="auto">
            <a:xfrm>
              <a:off x="2976" y="1824"/>
              <a:ext cx="432" cy="1584"/>
              <a:chOff x="192" y="1824"/>
              <a:chExt cx="432" cy="1584"/>
            </a:xfrm>
          </p:grpSpPr>
          <p:grpSp>
            <p:nvGrpSpPr>
              <p:cNvPr id="13" name="Group 1096"/>
              <p:cNvGrpSpPr>
                <a:grpSpLocks/>
              </p:cNvGrpSpPr>
              <p:nvPr/>
            </p:nvGrpSpPr>
            <p:grpSpPr bwMode="auto">
              <a:xfrm>
                <a:off x="192" y="1824"/>
                <a:ext cx="421" cy="1584"/>
                <a:chOff x="107" y="1872"/>
                <a:chExt cx="421" cy="1584"/>
              </a:xfrm>
            </p:grpSpPr>
            <p:sp>
              <p:nvSpPr>
                <p:cNvPr id="52262" name="Rectangle 1097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158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63" name="Rectangle 1098"/>
                <p:cNvSpPr>
                  <a:spLocks noChangeArrowheads="1"/>
                </p:cNvSpPr>
                <p:nvPr/>
              </p:nvSpPr>
              <p:spPr bwMode="auto">
                <a:xfrm>
                  <a:off x="107" y="1872"/>
                  <a:ext cx="421" cy="384"/>
                </a:xfrm>
                <a:prstGeom prst="rect">
                  <a:avLst/>
                </a:prstGeom>
                <a:solidFill>
                  <a:srgbClr val="B45608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64" name="Text Box 1099"/>
                <p:cNvSpPr txBox="1">
                  <a:spLocks noChangeArrowheads="1"/>
                </p:cNvSpPr>
                <p:nvPr/>
              </p:nvSpPr>
              <p:spPr bwMode="auto">
                <a:xfrm>
                  <a:off x="192" y="1920"/>
                  <a:ext cx="336" cy="2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350" b="1">
                      <a:solidFill>
                        <a:schemeClr val="bg1"/>
                      </a:solidFill>
                    </a:rPr>
                    <a:t>OS</a:t>
                  </a:r>
                </a:p>
              </p:txBody>
            </p:sp>
            <p:sp>
              <p:nvSpPr>
                <p:cNvPr id="52265" name="Rectangle 1100"/>
                <p:cNvSpPr>
                  <a:spLocks noChangeArrowheads="1"/>
                </p:cNvSpPr>
                <p:nvPr/>
              </p:nvSpPr>
              <p:spPr bwMode="auto">
                <a:xfrm>
                  <a:off x="107" y="2304"/>
                  <a:ext cx="421" cy="33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500" b="1"/>
                </a:p>
              </p:txBody>
            </p:sp>
            <p:sp>
              <p:nvSpPr>
                <p:cNvPr id="52266" name="Text Box 1101"/>
                <p:cNvSpPr txBox="1">
                  <a:spLocks noChangeArrowheads="1"/>
                </p:cNvSpPr>
                <p:nvPr/>
              </p:nvSpPr>
              <p:spPr bwMode="auto">
                <a:xfrm>
                  <a:off x="220" y="2352"/>
                  <a:ext cx="168" cy="2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500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</p:grpSp>
          <p:sp>
            <p:nvSpPr>
              <p:cNvPr id="52260" name="Rectangle 1102"/>
              <p:cNvSpPr>
                <a:spLocks noChangeArrowheads="1"/>
              </p:cNvSpPr>
              <p:nvPr/>
            </p:nvSpPr>
            <p:spPr bwMode="auto">
              <a:xfrm>
                <a:off x="192" y="2640"/>
                <a:ext cx="432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500" b="1"/>
              </a:p>
            </p:txBody>
          </p:sp>
          <p:sp>
            <p:nvSpPr>
              <p:cNvPr id="52261" name="Text Box 1103"/>
              <p:cNvSpPr txBox="1">
                <a:spLocks noChangeArrowheads="1"/>
              </p:cNvSpPr>
              <p:nvPr/>
            </p:nvSpPr>
            <p:spPr bwMode="auto">
              <a:xfrm>
                <a:off x="288" y="2688"/>
                <a:ext cx="240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500" b="1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</p:grp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2696" y="420688"/>
            <a:ext cx="6241774" cy="742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分时操作系统</a:t>
            </a:r>
            <a:endParaRPr lang="en-US" altLang="zh-CN" sz="3200" b="1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027">
            <a:extLst>
              <a:ext uri="{FF2B5EF4-FFF2-40B4-BE49-F238E27FC236}">
                <a16:creationId xmlns:a16="http://schemas.microsoft.com/office/drawing/2014/main" id="{E840A56E-0384-4BAC-823F-2CAE89F8E308}"/>
              </a:ext>
            </a:extLst>
          </p:cNvPr>
          <p:cNvGrpSpPr>
            <a:grpSpLocks/>
          </p:cNvGrpSpPr>
          <p:nvPr/>
        </p:nvGrpSpPr>
        <p:grpSpPr bwMode="auto">
          <a:xfrm>
            <a:off x="363682" y="1936029"/>
            <a:ext cx="8615363" cy="3733800"/>
            <a:chOff x="144" y="1200"/>
            <a:chExt cx="5427" cy="2352"/>
          </a:xfrm>
        </p:grpSpPr>
        <p:sp>
          <p:nvSpPr>
            <p:cNvPr id="8" name="Oval 1028">
              <a:extLst>
                <a:ext uri="{FF2B5EF4-FFF2-40B4-BE49-F238E27FC236}">
                  <a16:creationId xmlns:a16="http://schemas.microsoft.com/office/drawing/2014/main" id="{928DA22F-2ABC-4E05-A5C3-F0BE76558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20"/>
              <a:ext cx="1584" cy="16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Arial" panose="020B0604020202020204" pitchFamily="34" charset="0"/>
              </a:endParaRPr>
            </a:p>
          </p:txBody>
        </p:sp>
        <p:grpSp>
          <p:nvGrpSpPr>
            <p:cNvPr id="9" name="Group 1029">
              <a:extLst>
                <a:ext uri="{FF2B5EF4-FFF2-40B4-BE49-F238E27FC236}">
                  <a16:creationId xmlns:a16="http://schemas.microsoft.com/office/drawing/2014/main" id="{EDA28D7B-3DFA-4324-A5FB-429A13C52A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160"/>
              <a:ext cx="960" cy="1104"/>
              <a:chOff x="2928" y="2208"/>
              <a:chExt cx="960" cy="1104"/>
            </a:xfrm>
          </p:grpSpPr>
          <p:sp>
            <p:nvSpPr>
              <p:cNvPr id="88" name="Rectangle 1030">
                <a:extLst>
                  <a:ext uri="{FF2B5EF4-FFF2-40B4-BE49-F238E27FC236}">
                    <a16:creationId xmlns:a16="http://schemas.microsoft.com/office/drawing/2014/main" id="{267F41AE-B18A-4123-AF5A-3DBA5792F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89" name="Rectangle 1031">
                <a:extLst>
                  <a:ext uri="{FF2B5EF4-FFF2-40B4-BE49-F238E27FC236}">
                    <a16:creationId xmlns:a16="http://schemas.microsoft.com/office/drawing/2014/main" id="{E7682384-8A77-4DB3-B1A2-F24399FBA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1032">
                <a:extLst>
                  <a:ext uri="{FF2B5EF4-FFF2-40B4-BE49-F238E27FC236}">
                    <a16:creationId xmlns:a16="http://schemas.microsoft.com/office/drawing/2014/main" id="{3B2C9551-C0D5-41DA-8731-F168DA2E0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928"/>
                <a:ext cx="336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91" name="Text Box 1033">
                <a:extLst>
                  <a:ext uri="{FF2B5EF4-FFF2-40B4-BE49-F238E27FC236}">
                    <a16:creationId xmlns:a16="http://schemas.microsoft.com/office/drawing/2014/main" id="{21F9CA9E-311A-427B-ACAF-D7FD1A079A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92" name="Text Box 1034">
                <a:extLst>
                  <a:ext uri="{FF2B5EF4-FFF2-40B4-BE49-F238E27FC236}">
                    <a16:creationId xmlns:a16="http://schemas.microsoft.com/office/drawing/2014/main" id="{1DD67C53-D872-48D4-A239-998090A55E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25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0" name="Group 1035">
              <a:extLst>
                <a:ext uri="{FF2B5EF4-FFF2-40B4-BE49-F238E27FC236}">
                  <a16:creationId xmlns:a16="http://schemas.microsoft.com/office/drawing/2014/main" id="{8712DEC4-4660-4D16-B052-8F38834B6F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872"/>
              <a:ext cx="421" cy="1584"/>
              <a:chOff x="107" y="1872"/>
              <a:chExt cx="421" cy="1584"/>
            </a:xfrm>
          </p:grpSpPr>
          <p:sp>
            <p:nvSpPr>
              <p:cNvPr id="83" name="Rectangle 1036">
                <a:extLst>
                  <a:ext uri="{FF2B5EF4-FFF2-40B4-BE49-F238E27FC236}">
                    <a16:creationId xmlns:a16="http://schemas.microsoft.com/office/drawing/2014/main" id="{B25CB21D-E9B9-4B13-932D-97D2F8C42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1037">
                <a:extLst>
                  <a:ext uri="{FF2B5EF4-FFF2-40B4-BE49-F238E27FC236}">
                    <a16:creationId xmlns:a16="http://schemas.microsoft.com/office/drawing/2014/main" id="{316FF264-1674-4D07-BC42-42D84DBF2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85" name="Text Box 1038">
                <a:extLst>
                  <a:ext uri="{FF2B5EF4-FFF2-40B4-BE49-F238E27FC236}">
                    <a16:creationId xmlns:a16="http://schemas.microsoft.com/office/drawing/2014/main" id="{7DCCE246-5906-4D94-B84E-954AFF633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86" name="Rectangle 1039">
                <a:extLst>
                  <a:ext uri="{FF2B5EF4-FFF2-40B4-BE49-F238E27FC236}">
                    <a16:creationId xmlns:a16="http://schemas.microsoft.com/office/drawing/2014/main" id="{F8E96D1E-1E7F-4510-B938-72FE93F24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87" name="Text Box 1040">
                <a:extLst>
                  <a:ext uri="{FF2B5EF4-FFF2-40B4-BE49-F238E27FC236}">
                    <a16:creationId xmlns:a16="http://schemas.microsoft.com/office/drawing/2014/main" id="{F651CE13-15F1-4EA3-AA17-0E934E97DD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" y="2352"/>
                <a:ext cx="1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1" name="Group 1041">
              <a:extLst>
                <a:ext uri="{FF2B5EF4-FFF2-40B4-BE49-F238E27FC236}">
                  <a16:creationId xmlns:a16="http://schemas.microsoft.com/office/drawing/2014/main" id="{E6790564-6972-4176-813C-DA54F5B32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00"/>
              <a:ext cx="5427" cy="240"/>
              <a:chOff x="144" y="1200"/>
              <a:chExt cx="5427" cy="240"/>
            </a:xfrm>
          </p:grpSpPr>
          <p:grpSp>
            <p:nvGrpSpPr>
              <p:cNvPr id="60" name="Group 1042">
                <a:extLst>
                  <a:ext uri="{FF2B5EF4-FFF2-40B4-BE49-F238E27FC236}">
                    <a16:creationId xmlns:a16="http://schemas.microsoft.com/office/drawing/2014/main" id="{B36BE7E1-FEB5-4BB3-AE9B-62FE873472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1200"/>
                <a:ext cx="5427" cy="240"/>
                <a:chOff x="624" y="1200"/>
                <a:chExt cx="4656" cy="240"/>
              </a:xfrm>
            </p:grpSpPr>
            <p:sp>
              <p:nvSpPr>
                <p:cNvPr id="70" name="Line 1043">
                  <a:extLst>
                    <a:ext uri="{FF2B5EF4-FFF2-40B4-BE49-F238E27FC236}">
                      <a16:creationId xmlns:a16="http://schemas.microsoft.com/office/drawing/2014/main" id="{235800F0-C42A-4374-ADE3-ADA2FC235A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1440"/>
                  <a:ext cx="465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diamond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" name="Line 1044">
                  <a:extLst>
                    <a:ext uri="{FF2B5EF4-FFF2-40B4-BE49-F238E27FC236}">
                      <a16:creationId xmlns:a16="http://schemas.microsoft.com/office/drawing/2014/main" id="{3243039D-03FE-40AE-AC39-900DC3B980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" name="Line 1045">
                  <a:extLst>
                    <a:ext uri="{FF2B5EF4-FFF2-40B4-BE49-F238E27FC236}">
                      <a16:creationId xmlns:a16="http://schemas.microsoft.com/office/drawing/2014/main" id="{7DA199C4-09AB-4201-A59A-6AC93A85A1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3" name="Line 1046">
                  <a:extLst>
                    <a:ext uri="{FF2B5EF4-FFF2-40B4-BE49-F238E27FC236}">
                      <a16:creationId xmlns:a16="http://schemas.microsoft.com/office/drawing/2014/main" id="{9D7B37BB-3BB2-4337-A388-6AD762053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8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4" name="Line 1047">
                  <a:extLst>
                    <a:ext uri="{FF2B5EF4-FFF2-40B4-BE49-F238E27FC236}">
                      <a16:creationId xmlns:a16="http://schemas.microsoft.com/office/drawing/2014/main" id="{E95DAE11-D3AF-43FD-BCEE-24E126318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5" name="Line 1048">
                  <a:extLst>
                    <a:ext uri="{FF2B5EF4-FFF2-40B4-BE49-F238E27FC236}">
                      <a16:creationId xmlns:a16="http://schemas.microsoft.com/office/drawing/2014/main" id="{DDF2E758-16E0-4615-B4E0-311F35A02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6" name="Line 1049">
                  <a:extLst>
                    <a:ext uri="{FF2B5EF4-FFF2-40B4-BE49-F238E27FC236}">
                      <a16:creationId xmlns:a16="http://schemas.microsoft.com/office/drawing/2014/main" id="{810BF627-4B87-4C63-AE69-DAEF48720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" name="Line 1050">
                  <a:extLst>
                    <a:ext uri="{FF2B5EF4-FFF2-40B4-BE49-F238E27FC236}">
                      <a16:creationId xmlns:a16="http://schemas.microsoft.com/office/drawing/2014/main" id="{FAC72DFB-628E-4273-B8AF-D5B1BB9AF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" name="Line 1051">
                  <a:extLst>
                    <a:ext uri="{FF2B5EF4-FFF2-40B4-BE49-F238E27FC236}">
                      <a16:creationId xmlns:a16="http://schemas.microsoft.com/office/drawing/2014/main" id="{9B16D022-05B0-4CA1-AE5A-C9FB5480B0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" name="Line 1052">
                  <a:extLst>
                    <a:ext uri="{FF2B5EF4-FFF2-40B4-BE49-F238E27FC236}">
                      <a16:creationId xmlns:a16="http://schemas.microsoft.com/office/drawing/2014/main" id="{761357BD-9569-45B1-A07C-7A3CF8E646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" name="Line 1053">
                  <a:extLst>
                    <a:ext uri="{FF2B5EF4-FFF2-40B4-BE49-F238E27FC236}">
                      <a16:creationId xmlns:a16="http://schemas.microsoft.com/office/drawing/2014/main" id="{6EAD2B96-CECA-4EB7-AD8B-D94B8D483C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134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" name="Text Box 1054">
                  <a:extLst>
                    <a:ext uri="{FF2B5EF4-FFF2-40B4-BE49-F238E27FC236}">
                      <a16:creationId xmlns:a16="http://schemas.microsoft.com/office/drawing/2014/main" id="{A6D7A6EA-D2BC-48F0-A65A-699949BA9E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" y="1200"/>
                  <a:ext cx="28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q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Ø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CN" sz="1800" b="0">
                      <a:latin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82" name="Text Box 1055">
                  <a:extLst>
                    <a:ext uri="{FF2B5EF4-FFF2-40B4-BE49-F238E27FC236}">
                      <a16:creationId xmlns:a16="http://schemas.microsoft.com/office/drawing/2014/main" id="{47F8A2E1-2C08-49AA-91E6-EF74667D2C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33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q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Ø"/>
                    <a:defRPr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CN" sz="1800" b="0">
                      <a:latin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61" name="Text Box 1056">
                <a:extLst>
                  <a:ext uri="{FF2B5EF4-FFF2-40B4-BE49-F238E27FC236}">
                    <a16:creationId xmlns:a16="http://schemas.microsoft.com/office/drawing/2014/main" id="{96DCE9D6-4301-488F-A2B5-CF068CCB70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62" name="Text Box 1057">
                <a:extLst>
                  <a:ext uri="{FF2B5EF4-FFF2-40B4-BE49-F238E27FC236}">
                    <a16:creationId xmlns:a16="http://schemas.microsoft.com/office/drawing/2014/main" id="{51479AE3-0ED6-4451-8EC1-FEDB08AF86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63" name="Text Box 1058">
                <a:extLst>
                  <a:ext uri="{FF2B5EF4-FFF2-40B4-BE49-F238E27FC236}">
                    <a16:creationId xmlns:a16="http://schemas.microsoft.com/office/drawing/2014/main" id="{242E854F-7A34-426C-AC60-B4E90D4F5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64" name="Text Box 1059">
                <a:extLst>
                  <a:ext uri="{FF2B5EF4-FFF2-40B4-BE49-F238E27FC236}">
                    <a16:creationId xmlns:a16="http://schemas.microsoft.com/office/drawing/2014/main" id="{C97C8BA9-D3C4-460B-A020-3ED07F0542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65" name="Text Box 1060">
                <a:extLst>
                  <a:ext uri="{FF2B5EF4-FFF2-40B4-BE49-F238E27FC236}">
                    <a16:creationId xmlns:a16="http://schemas.microsoft.com/office/drawing/2014/main" id="{8BDA2BF7-6793-4E74-8D9F-D4B0C73D3E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66" name="Text Box 1061">
                <a:extLst>
                  <a:ext uri="{FF2B5EF4-FFF2-40B4-BE49-F238E27FC236}">
                    <a16:creationId xmlns:a16="http://schemas.microsoft.com/office/drawing/2014/main" id="{41A57EF6-473F-426A-A984-C6EA9C728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zh-CN" altLang="zh-CN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Text Box 1062">
                <a:extLst>
                  <a:ext uri="{FF2B5EF4-FFF2-40B4-BE49-F238E27FC236}">
                    <a16:creationId xmlns:a16="http://schemas.microsoft.com/office/drawing/2014/main" id="{8CF7ADB6-5BC7-4199-976E-BD4E549454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68" name="Text Box 1063">
                <a:extLst>
                  <a:ext uri="{FF2B5EF4-FFF2-40B4-BE49-F238E27FC236}">
                    <a16:creationId xmlns:a16="http://schemas.microsoft.com/office/drawing/2014/main" id="{3FFE4A3E-DEBC-49ED-A529-707E7BCB42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6" y="120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zh-CN" altLang="zh-CN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Text Box 1064">
                <a:extLst>
                  <a:ext uri="{FF2B5EF4-FFF2-40B4-BE49-F238E27FC236}">
                    <a16:creationId xmlns:a16="http://schemas.microsoft.com/office/drawing/2014/main" id="{EBBAB2B0-2CE0-4A10-908E-A0E67C8425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1200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2" name="Group 1065">
              <a:extLst>
                <a:ext uri="{FF2B5EF4-FFF2-40B4-BE49-F238E27FC236}">
                  <a16:creationId xmlns:a16="http://schemas.microsoft.com/office/drawing/2014/main" id="{F48AA92C-B27D-479E-8261-0EB2BFDF18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872"/>
              <a:ext cx="432" cy="1584"/>
              <a:chOff x="672" y="1872"/>
              <a:chExt cx="432" cy="1584"/>
            </a:xfrm>
          </p:grpSpPr>
          <p:sp>
            <p:nvSpPr>
              <p:cNvPr id="53" name="Rectangle 1066">
                <a:extLst>
                  <a:ext uri="{FF2B5EF4-FFF2-40B4-BE49-F238E27FC236}">
                    <a16:creationId xmlns:a16="http://schemas.microsoft.com/office/drawing/2014/main" id="{EFC38EAF-731E-4711-8469-6E839F6D9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1067">
                <a:extLst>
                  <a:ext uri="{FF2B5EF4-FFF2-40B4-BE49-F238E27FC236}">
                    <a16:creationId xmlns:a16="http://schemas.microsoft.com/office/drawing/2014/main" id="{1DE2E586-9199-4EDE-B00E-544D7B9B1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55" name="Text Box 1068">
                <a:extLst>
                  <a:ext uri="{FF2B5EF4-FFF2-40B4-BE49-F238E27FC236}">
                    <a16:creationId xmlns:a16="http://schemas.microsoft.com/office/drawing/2014/main" id="{61111A24-FD44-40FE-B46A-65C0F55C8A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8" y="1920"/>
                <a:ext cx="33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56" name="Rectangle 1069">
                <a:extLst>
                  <a:ext uri="{FF2B5EF4-FFF2-40B4-BE49-F238E27FC236}">
                    <a16:creationId xmlns:a16="http://schemas.microsoft.com/office/drawing/2014/main" id="{BE43DA23-5D09-44B5-A6CC-D1F1EBD44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432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57" name="Text Box 1070">
                <a:extLst>
                  <a:ext uri="{FF2B5EF4-FFF2-40B4-BE49-F238E27FC236}">
                    <a16:creationId xmlns:a16="http://schemas.microsoft.com/office/drawing/2014/main" id="{1A7EF815-95E8-4B0D-8955-616ABA7651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" y="2352"/>
                <a:ext cx="2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58" name="Rectangle 1071">
                <a:extLst>
                  <a:ext uri="{FF2B5EF4-FFF2-40B4-BE49-F238E27FC236}">
                    <a16:creationId xmlns:a16="http://schemas.microsoft.com/office/drawing/2014/main" id="{B6382F91-0D40-454F-95F6-5E02CD290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Text Box 1072">
                <a:extLst>
                  <a:ext uri="{FF2B5EF4-FFF2-40B4-BE49-F238E27FC236}">
                    <a16:creationId xmlns:a16="http://schemas.microsoft.com/office/drawing/2014/main" id="{2D0C2DFE-616B-4865-BF1B-97A6124F9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3" name="Group 1073">
              <a:extLst>
                <a:ext uri="{FF2B5EF4-FFF2-40B4-BE49-F238E27FC236}">
                  <a16:creationId xmlns:a16="http://schemas.microsoft.com/office/drawing/2014/main" id="{0C2B2243-879A-41B3-B886-3BE0CCCAB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72"/>
              <a:ext cx="432" cy="1584"/>
              <a:chOff x="1248" y="1872"/>
              <a:chExt cx="432" cy="1584"/>
            </a:xfrm>
          </p:grpSpPr>
          <p:sp>
            <p:nvSpPr>
              <p:cNvPr id="45" name="Rectangle 1074">
                <a:extLst>
                  <a:ext uri="{FF2B5EF4-FFF2-40B4-BE49-F238E27FC236}">
                    <a16:creationId xmlns:a16="http://schemas.microsoft.com/office/drawing/2014/main" id="{2E68F27B-BAB8-49BD-A545-E8C2FD8BD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1075">
                <a:extLst>
                  <a:ext uri="{FF2B5EF4-FFF2-40B4-BE49-F238E27FC236}">
                    <a16:creationId xmlns:a16="http://schemas.microsoft.com/office/drawing/2014/main" id="{33F29CF4-6203-4A2F-AE08-DC2DDB4AE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Text Box 1076">
                <a:extLst>
                  <a:ext uri="{FF2B5EF4-FFF2-40B4-BE49-F238E27FC236}">
                    <a16:creationId xmlns:a16="http://schemas.microsoft.com/office/drawing/2014/main" id="{47ED0ED2-FC8E-4303-BBDE-E9E6326591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1920"/>
                <a:ext cx="33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48" name="Rectangle 1077">
                <a:extLst>
                  <a:ext uri="{FF2B5EF4-FFF2-40B4-BE49-F238E27FC236}">
                    <a16:creationId xmlns:a16="http://schemas.microsoft.com/office/drawing/2014/main" id="{45348724-A21F-4991-A8A8-3EBD9EDFA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Text Box 1078">
                <a:extLst>
                  <a:ext uri="{FF2B5EF4-FFF2-40B4-BE49-F238E27FC236}">
                    <a16:creationId xmlns:a16="http://schemas.microsoft.com/office/drawing/2014/main" id="{EC1DC947-A6B3-47E3-925F-65D32F4E1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50" name="Rectangle 1079">
                <a:extLst>
                  <a:ext uri="{FF2B5EF4-FFF2-40B4-BE49-F238E27FC236}">
                    <a16:creationId xmlns:a16="http://schemas.microsoft.com/office/drawing/2014/main" id="{41D35E66-15BB-4C23-A8F2-9EDCB6821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1080">
                <a:extLst>
                  <a:ext uri="{FF2B5EF4-FFF2-40B4-BE49-F238E27FC236}">
                    <a16:creationId xmlns:a16="http://schemas.microsoft.com/office/drawing/2014/main" id="{9D786953-E096-4FC1-8B3C-4C502B250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2" name="Text Box 1081">
                <a:extLst>
                  <a:ext uri="{FF2B5EF4-FFF2-40B4-BE49-F238E27FC236}">
                    <a16:creationId xmlns:a16="http://schemas.microsoft.com/office/drawing/2014/main" id="{B3E4B5AB-D3DC-4318-A72D-B2D2F214A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B</a:t>
                </a:r>
              </a:p>
            </p:txBody>
          </p:sp>
        </p:grpSp>
        <p:grpSp>
          <p:nvGrpSpPr>
            <p:cNvPr id="14" name="Group 1082">
              <a:extLst>
                <a:ext uri="{FF2B5EF4-FFF2-40B4-BE49-F238E27FC236}">
                  <a16:creationId xmlns:a16="http://schemas.microsoft.com/office/drawing/2014/main" id="{1E65591C-4D9F-4381-A262-5F16BCD40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872"/>
              <a:ext cx="432" cy="1584"/>
              <a:chOff x="1248" y="1872"/>
              <a:chExt cx="432" cy="1584"/>
            </a:xfrm>
          </p:grpSpPr>
          <p:sp>
            <p:nvSpPr>
              <p:cNvPr id="37" name="Rectangle 1083">
                <a:extLst>
                  <a:ext uri="{FF2B5EF4-FFF2-40B4-BE49-F238E27FC236}">
                    <a16:creationId xmlns:a16="http://schemas.microsoft.com/office/drawing/2014/main" id="{2750F74C-AB17-40D1-BF05-E35B51792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1084">
                <a:extLst>
                  <a:ext uri="{FF2B5EF4-FFF2-40B4-BE49-F238E27FC236}">
                    <a16:creationId xmlns:a16="http://schemas.microsoft.com/office/drawing/2014/main" id="{09B8F2CE-B958-4CFB-9D6C-37EBDAFE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Text Box 1085">
                <a:extLst>
                  <a:ext uri="{FF2B5EF4-FFF2-40B4-BE49-F238E27FC236}">
                    <a16:creationId xmlns:a16="http://schemas.microsoft.com/office/drawing/2014/main" id="{4016AABD-D709-47DF-913C-99D603E3B5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40" name="Rectangle 1086">
                <a:extLst>
                  <a:ext uri="{FF2B5EF4-FFF2-40B4-BE49-F238E27FC236}">
                    <a16:creationId xmlns:a16="http://schemas.microsoft.com/office/drawing/2014/main" id="{C0B46CCE-58E9-4743-BB95-89301A6F6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Text Box 1087">
                <a:extLst>
                  <a:ext uri="{FF2B5EF4-FFF2-40B4-BE49-F238E27FC236}">
                    <a16:creationId xmlns:a16="http://schemas.microsoft.com/office/drawing/2014/main" id="{1F7B6887-6AD6-4540-A6BC-E809F4F97E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1" y="2352"/>
                <a:ext cx="27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2" name="Rectangle 1088">
                <a:extLst>
                  <a:ext uri="{FF2B5EF4-FFF2-40B4-BE49-F238E27FC236}">
                    <a16:creationId xmlns:a16="http://schemas.microsoft.com/office/drawing/2014/main" id="{FC348C3C-B029-4099-9658-5303E63E4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1089">
                <a:extLst>
                  <a:ext uri="{FF2B5EF4-FFF2-40B4-BE49-F238E27FC236}">
                    <a16:creationId xmlns:a16="http://schemas.microsoft.com/office/drawing/2014/main" id="{30533945-5A0E-441D-B534-DD1993E6B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44" name="Text Box 1090">
                <a:extLst>
                  <a:ext uri="{FF2B5EF4-FFF2-40B4-BE49-F238E27FC236}">
                    <a16:creationId xmlns:a16="http://schemas.microsoft.com/office/drawing/2014/main" id="{6DB37F8A-9612-4F01-B320-BE4F9FD8E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B</a:t>
                </a:r>
              </a:p>
            </p:txBody>
          </p:sp>
        </p:grpSp>
        <p:grpSp>
          <p:nvGrpSpPr>
            <p:cNvPr id="15" name="Group 1091">
              <a:extLst>
                <a:ext uri="{FF2B5EF4-FFF2-40B4-BE49-F238E27FC236}">
                  <a16:creationId xmlns:a16="http://schemas.microsoft.com/office/drawing/2014/main" id="{F9D119A1-67C8-4CE8-BDE6-D5BA545A8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872"/>
              <a:ext cx="432" cy="1584"/>
              <a:chOff x="1248" y="1872"/>
              <a:chExt cx="432" cy="1584"/>
            </a:xfrm>
          </p:grpSpPr>
          <p:sp>
            <p:nvSpPr>
              <p:cNvPr id="30" name="Rectangle 1092">
                <a:extLst>
                  <a:ext uri="{FF2B5EF4-FFF2-40B4-BE49-F238E27FC236}">
                    <a16:creationId xmlns:a16="http://schemas.microsoft.com/office/drawing/2014/main" id="{9F6E4067-624E-424A-B871-601FFE550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1093">
                <a:extLst>
                  <a:ext uri="{FF2B5EF4-FFF2-40B4-BE49-F238E27FC236}">
                    <a16:creationId xmlns:a16="http://schemas.microsoft.com/office/drawing/2014/main" id="{2F7E9775-A727-4A73-8903-8C939522B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72"/>
                <a:ext cx="421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Text Box 1094">
                <a:extLst>
                  <a:ext uri="{FF2B5EF4-FFF2-40B4-BE49-F238E27FC236}">
                    <a16:creationId xmlns:a16="http://schemas.microsoft.com/office/drawing/2014/main" id="{C92B6D15-E672-4A98-8E10-8E7FA908A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33" name="Rectangle 1095">
                <a:extLst>
                  <a:ext uri="{FF2B5EF4-FFF2-40B4-BE49-F238E27FC236}">
                    <a16:creationId xmlns:a16="http://schemas.microsoft.com/office/drawing/2014/main" id="{BB78447C-8CC6-4CA2-A4E0-0073A5426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304"/>
                <a:ext cx="421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1097">
                <a:extLst>
                  <a:ext uri="{FF2B5EF4-FFF2-40B4-BE49-F238E27FC236}">
                    <a16:creationId xmlns:a16="http://schemas.microsoft.com/office/drawing/2014/main" id="{E4C0E4E7-26CE-456D-A872-21D9F30F5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1098">
                <a:extLst>
                  <a:ext uri="{FF2B5EF4-FFF2-40B4-BE49-F238E27FC236}">
                    <a16:creationId xmlns:a16="http://schemas.microsoft.com/office/drawing/2014/main" id="{D0D8D602-F0A9-4ABD-8763-7592CD16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6" name="Text Box 1099">
                <a:extLst>
                  <a:ext uri="{FF2B5EF4-FFF2-40B4-BE49-F238E27FC236}">
                    <a16:creationId xmlns:a16="http://schemas.microsoft.com/office/drawing/2014/main" id="{DC8FEF92-A97E-429D-B4DF-0772BD4176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B</a:t>
                </a:r>
              </a:p>
            </p:txBody>
          </p:sp>
        </p:grpSp>
        <p:grpSp>
          <p:nvGrpSpPr>
            <p:cNvPr id="16" name="Group 1100">
              <a:extLst>
                <a:ext uri="{FF2B5EF4-FFF2-40B4-BE49-F238E27FC236}">
                  <a16:creationId xmlns:a16="http://schemas.microsoft.com/office/drawing/2014/main" id="{62EE690F-A489-48AD-970B-903A8BBA7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872"/>
              <a:ext cx="432" cy="1584"/>
              <a:chOff x="2736" y="1872"/>
              <a:chExt cx="432" cy="1584"/>
            </a:xfrm>
          </p:grpSpPr>
          <p:sp>
            <p:nvSpPr>
              <p:cNvPr id="24" name="Rectangle 1101">
                <a:extLst>
                  <a:ext uri="{FF2B5EF4-FFF2-40B4-BE49-F238E27FC236}">
                    <a16:creationId xmlns:a16="http://schemas.microsoft.com/office/drawing/2014/main" id="{1DD5D09B-B964-425D-A76B-131CEA00E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Rectangle 1102">
                <a:extLst>
                  <a:ext uri="{FF2B5EF4-FFF2-40B4-BE49-F238E27FC236}">
                    <a16:creationId xmlns:a16="http://schemas.microsoft.com/office/drawing/2014/main" id="{3B379DF6-C431-4C89-9D73-A7428EF9B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Text Box 1103">
                <a:extLst>
                  <a:ext uri="{FF2B5EF4-FFF2-40B4-BE49-F238E27FC236}">
                    <a16:creationId xmlns:a16="http://schemas.microsoft.com/office/drawing/2014/main" id="{CFB41EF9-A670-4573-9D03-719209CA9F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27" name="Rectangle 1104">
                <a:extLst>
                  <a:ext uri="{FF2B5EF4-FFF2-40B4-BE49-F238E27FC236}">
                    <a16:creationId xmlns:a16="http://schemas.microsoft.com/office/drawing/2014/main" id="{CB5E36D4-1516-4528-B19B-8F301D8AD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1105">
                <a:extLst>
                  <a:ext uri="{FF2B5EF4-FFF2-40B4-BE49-F238E27FC236}">
                    <a16:creationId xmlns:a16="http://schemas.microsoft.com/office/drawing/2014/main" id="{C200EFA8-7452-4262-B33F-D885B8046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9" name="Text Box 1106">
                <a:extLst>
                  <a:ext uri="{FF2B5EF4-FFF2-40B4-BE49-F238E27FC236}">
                    <a16:creationId xmlns:a16="http://schemas.microsoft.com/office/drawing/2014/main" id="{7660B438-C531-445A-AE0B-C2892EA43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B</a:t>
                </a:r>
              </a:p>
            </p:txBody>
          </p:sp>
        </p:grpSp>
        <p:grpSp>
          <p:nvGrpSpPr>
            <p:cNvPr id="17" name="Group 1107">
              <a:extLst>
                <a:ext uri="{FF2B5EF4-FFF2-40B4-BE49-F238E27FC236}">
                  <a16:creationId xmlns:a16="http://schemas.microsoft.com/office/drawing/2014/main" id="{188D1EEE-D831-4D81-9C71-FDA4088128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872"/>
              <a:ext cx="432" cy="1584"/>
              <a:chOff x="2736" y="1872"/>
              <a:chExt cx="432" cy="1584"/>
            </a:xfrm>
          </p:grpSpPr>
          <p:sp>
            <p:nvSpPr>
              <p:cNvPr id="18" name="Rectangle 1108">
                <a:extLst>
                  <a:ext uri="{FF2B5EF4-FFF2-40B4-BE49-F238E27FC236}">
                    <a16:creationId xmlns:a16="http://schemas.microsoft.com/office/drawing/2014/main" id="{D9F332C1-BBA6-4B96-AAB1-1CC46A538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1109">
                <a:extLst>
                  <a:ext uri="{FF2B5EF4-FFF2-40B4-BE49-F238E27FC236}">
                    <a16:creationId xmlns:a16="http://schemas.microsoft.com/office/drawing/2014/main" id="{1BE0968B-7B96-4F1C-A4FE-74A5BD6B4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432" cy="384"/>
              </a:xfrm>
              <a:prstGeom prst="rect">
                <a:avLst/>
              </a:prstGeom>
              <a:solidFill>
                <a:srgbClr val="B456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Text Box 1110">
                <a:extLst>
                  <a:ext uri="{FF2B5EF4-FFF2-40B4-BE49-F238E27FC236}">
                    <a16:creationId xmlns:a16="http://schemas.microsoft.com/office/drawing/2014/main" id="{088A4AEE-7A4F-42B4-B10B-DD8AC764F5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" y="1920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OS</a:t>
                </a:r>
              </a:p>
            </p:txBody>
          </p:sp>
          <p:sp>
            <p:nvSpPr>
              <p:cNvPr id="21" name="Rectangle 1111">
                <a:extLst>
                  <a:ext uri="{FF2B5EF4-FFF2-40B4-BE49-F238E27FC236}">
                    <a16:creationId xmlns:a16="http://schemas.microsoft.com/office/drawing/2014/main" id="{2881B90C-9939-423F-9CC1-DC5952542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1112">
                <a:extLst>
                  <a:ext uri="{FF2B5EF4-FFF2-40B4-BE49-F238E27FC236}">
                    <a16:creationId xmlns:a16="http://schemas.microsoft.com/office/drawing/2014/main" id="{221FA4A5-D713-4352-BCE7-FBE0C0040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432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3" name="Text Box 1113">
                <a:extLst>
                  <a:ext uri="{FF2B5EF4-FFF2-40B4-BE49-F238E27FC236}">
                    <a16:creationId xmlns:a16="http://schemas.microsoft.com/office/drawing/2014/main" id="{37FCA687-CBD7-465B-8406-CCFE4796CD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2" y="268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q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b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1933585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AE99D766-55ED-49BE-A4C0-E8C7A704F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影响响应时间的若干因素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6BBC11E5-AFE1-4EAD-8DB2-DFFD1A901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1219" y="2078182"/>
            <a:ext cx="7711281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  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Ti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（响应时间） 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= NQ + </a:t>
            </a:r>
            <a:r>
              <a:rPr lang="en-US" altLang="zh-CN" dirty="0" err="1">
                <a:latin typeface="仿宋_GB2312" pitchFamily="49" charset="-122"/>
                <a:ea typeface="仿宋_GB2312" pitchFamily="49" charset="-122"/>
              </a:rPr>
              <a:t>To.s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 + </a:t>
            </a:r>
            <a:r>
              <a:rPr lang="en-US" altLang="zh-CN" dirty="0" err="1">
                <a:latin typeface="仿宋_GB2312" pitchFamily="49" charset="-122"/>
                <a:ea typeface="仿宋_GB2312" pitchFamily="49" charset="-122"/>
              </a:rPr>
              <a:t>Twap</a:t>
            </a:r>
            <a:endParaRPr lang="en-US" altLang="zh-CN" dirty="0">
              <a:latin typeface="仿宋_GB2312" pitchFamily="49" charset="-122"/>
              <a:ea typeface="仿宋_GB2312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dirty="0">
              <a:latin typeface="仿宋_GB2312" pitchFamily="49" charset="-122"/>
              <a:ea typeface="仿宋_GB2312" pitchFamily="49" charset="-122"/>
            </a:endParaRPr>
          </a:p>
          <a:p>
            <a:pPr>
              <a:defRPr/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改善响影时间的方法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    采用重入码减少信息的对换量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    采用虚拟存储技术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减少信息对换量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65540" name="AutoShape 4">
            <a:extLst>
              <a:ext uri="{FF2B5EF4-FFF2-40B4-BE49-F238E27FC236}">
                <a16:creationId xmlns:a16="http://schemas.microsoft.com/office/drawing/2014/main" id="{87BDF24F-1C21-4EBF-B472-98AF6357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2057400"/>
            <a:ext cx="838200" cy="381000"/>
          </a:xfrm>
          <a:prstGeom prst="wedgeRoundRectCallout">
            <a:avLst>
              <a:gd name="adj1" fmla="val 53032"/>
              <a:gd name="adj2" fmla="val 10666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0">
                <a:latin typeface="Arial" panose="020B0604020202020204" pitchFamily="34" charset="0"/>
              </a:rPr>
              <a:t>用户数</a:t>
            </a:r>
          </a:p>
        </p:txBody>
      </p:sp>
      <p:sp>
        <p:nvSpPr>
          <p:cNvPr id="65541" name="AutoShape 5">
            <a:extLst>
              <a:ext uri="{FF2B5EF4-FFF2-40B4-BE49-F238E27FC236}">
                <a16:creationId xmlns:a16="http://schemas.microsoft.com/office/drawing/2014/main" id="{430868E1-4936-460C-A0DA-C0104F1E4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3284538"/>
            <a:ext cx="914400" cy="304800"/>
          </a:xfrm>
          <a:prstGeom prst="wedgeRoundRectCallout">
            <a:avLst>
              <a:gd name="adj1" fmla="val 62329"/>
              <a:gd name="adj2" fmla="val -1125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0">
                <a:latin typeface="Arial" panose="020B0604020202020204" pitchFamily="34" charset="0"/>
              </a:rPr>
              <a:t>时间片</a:t>
            </a:r>
          </a:p>
        </p:txBody>
      </p:sp>
      <p:sp>
        <p:nvSpPr>
          <p:cNvPr id="65542" name="AutoShape 6">
            <a:extLst>
              <a:ext uri="{FF2B5EF4-FFF2-40B4-BE49-F238E27FC236}">
                <a16:creationId xmlns:a16="http://schemas.microsoft.com/office/drawing/2014/main" id="{193248D4-0074-4616-92D2-4CEB8357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981200"/>
            <a:ext cx="1143000" cy="381000"/>
          </a:xfrm>
          <a:prstGeom prst="wedgeRoundRectCallout">
            <a:avLst>
              <a:gd name="adj1" fmla="val -64583"/>
              <a:gd name="adj2" fmla="val 14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0">
                <a:latin typeface="Arial" panose="020B0604020202020204" pitchFamily="34" charset="0"/>
              </a:rPr>
              <a:t>系统开销</a:t>
            </a:r>
          </a:p>
        </p:txBody>
      </p:sp>
      <p:sp>
        <p:nvSpPr>
          <p:cNvPr id="65543" name="AutoShape 7">
            <a:extLst>
              <a:ext uri="{FF2B5EF4-FFF2-40B4-BE49-F238E27FC236}">
                <a16:creationId xmlns:a16="http://schemas.microsoft.com/office/drawing/2014/main" id="{3F6D9DF6-1DE1-475A-A504-80E85FCD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429000"/>
            <a:ext cx="1600200" cy="457200"/>
          </a:xfrm>
          <a:prstGeom prst="wedgeRoundRectCallout">
            <a:avLst>
              <a:gd name="adj1" fmla="val -41370"/>
              <a:gd name="adj2" fmla="val -12048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0">
                <a:latin typeface="Arial" panose="020B0604020202020204" pitchFamily="34" charset="0"/>
              </a:rPr>
              <a:t>信息交换时间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nimBg="1"/>
      <p:bldP spid="65541" grpId="0" animBg="1"/>
      <p:bldP spid="65542" grpId="0" animBg="1"/>
      <p:bldP spid="6554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5BC827A-DDAF-4C81-BF4F-3A08F828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354881"/>
            <a:ext cx="7793037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计算机考研</a:t>
            </a:r>
            <a:r>
              <a:rPr lang="en-US" altLang="zh-CN" dirty="0"/>
              <a:t>《</a:t>
            </a:r>
            <a:r>
              <a:rPr lang="zh-CN" altLang="en-US" dirty="0"/>
              <a:t>操作系统</a:t>
            </a:r>
            <a:r>
              <a:rPr lang="en-US" altLang="zh-CN" dirty="0"/>
              <a:t>》</a:t>
            </a:r>
            <a:r>
              <a:rPr lang="zh-CN" altLang="en-US" dirty="0"/>
              <a:t>单项选择题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975773-1D23-45EF-B048-5C322C717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364531"/>
            <a:ext cx="7632700" cy="452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UNIX</a:t>
            </a:r>
            <a:r>
              <a:rPr lang="zh-CN" altLang="en-US" sz="1800" b="0">
                <a:latin typeface="Arial" panose="020B0604020202020204" pitchFamily="34" charset="0"/>
              </a:rPr>
              <a:t>操作系统是著名的 </a:t>
            </a:r>
            <a:r>
              <a:rPr lang="en-US" altLang="zh-CN" sz="1800" b="0">
                <a:latin typeface="Arial" panose="020B0604020202020204" pitchFamily="34" charset="0"/>
              </a:rPr>
              <a:t>( ) </a:t>
            </a:r>
            <a:r>
              <a:rPr lang="zh-CN" altLang="en-US" sz="1800" b="0">
                <a:latin typeface="Arial" panose="020B0604020202020204" pitchFamily="34" charset="0"/>
              </a:rPr>
              <a:t>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A.</a:t>
            </a:r>
            <a:r>
              <a:rPr lang="zh-CN" altLang="en-US" sz="1800" b="0">
                <a:latin typeface="Arial" panose="020B0604020202020204" pitchFamily="34" charset="0"/>
              </a:rPr>
              <a:t>多道批处理系统 </a:t>
            </a:r>
            <a:r>
              <a:rPr lang="en-US" altLang="zh-CN" sz="1800" b="0">
                <a:latin typeface="Arial" panose="020B0604020202020204" pitchFamily="34" charset="0"/>
              </a:rPr>
              <a:t>B.</a:t>
            </a:r>
            <a:r>
              <a:rPr lang="zh-CN" altLang="en-US" sz="1800" b="0">
                <a:latin typeface="Arial" panose="020B0604020202020204" pitchFamily="34" charset="0"/>
              </a:rPr>
              <a:t>分时系统  </a:t>
            </a:r>
            <a:r>
              <a:rPr lang="en-US" altLang="zh-CN" sz="1800" b="0">
                <a:latin typeface="Arial" panose="020B0604020202020204" pitchFamily="34" charset="0"/>
              </a:rPr>
              <a:t>C.</a:t>
            </a:r>
            <a:r>
              <a:rPr lang="zh-CN" altLang="en-US" sz="1800" b="0">
                <a:latin typeface="Arial" panose="020B0604020202020204" pitchFamily="34" charset="0"/>
              </a:rPr>
              <a:t>实时系统 </a:t>
            </a:r>
            <a:r>
              <a:rPr lang="en-US" altLang="zh-CN" sz="1800" b="0">
                <a:latin typeface="Arial" panose="020B0604020202020204" pitchFamily="34" charset="0"/>
              </a:rPr>
              <a:t>D.</a:t>
            </a:r>
            <a:r>
              <a:rPr lang="zh-CN" altLang="en-US" sz="1800" b="0">
                <a:latin typeface="Arial" panose="020B0604020202020204" pitchFamily="34" charset="0"/>
              </a:rPr>
              <a:t>分布式系统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答案</a:t>
            </a:r>
            <a:r>
              <a:rPr lang="en-US" altLang="zh-CN" sz="1800" b="0">
                <a:latin typeface="Arial" panose="020B0604020202020204" pitchFamily="34" charset="0"/>
              </a:rPr>
              <a:t> B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引入多道程序的目的在于 </a:t>
            </a:r>
            <a:r>
              <a:rPr lang="en-US" altLang="zh-CN" sz="1800" b="0">
                <a:latin typeface="Arial" panose="020B0604020202020204" pitchFamily="34" charset="0"/>
              </a:rPr>
              <a:t>( ) </a:t>
            </a:r>
            <a:r>
              <a:rPr lang="zh-CN" altLang="en-US" sz="1800" b="0">
                <a:latin typeface="Arial" panose="020B0604020202020204" pitchFamily="34" charset="0"/>
              </a:rPr>
              <a:t>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Arial" panose="020B0604020202020204" pitchFamily="34" charset="0"/>
              </a:rPr>
              <a:t>       A.</a:t>
            </a:r>
            <a:r>
              <a:rPr lang="zh-CN" altLang="en-US" sz="1800" b="0">
                <a:latin typeface="Arial" panose="020B0604020202020204" pitchFamily="34" charset="0"/>
              </a:rPr>
              <a:t>充分利用</a:t>
            </a:r>
            <a:r>
              <a:rPr lang="en-US" altLang="zh-CN" sz="1800" b="0">
                <a:latin typeface="Arial" panose="020B0604020202020204" pitchFamily="34" charset="0"/>
              </a:rPr>
              <a:t>CPU</a:t>
            </a:r>
            <a:r>
              <a:rPr lang="zh-CN" altLang="en-US" sz="1800" b="0">
                <a:latin typeface="Arial" panose="020B0604020202020204" pitchFamily="34" charset="0"/>
              </a:rPr>
              <a:t>，减少</a:t>
            </a:r>
            <a:r>
              <a:rPr lang="en-US" altLang="zh-CN" sz="1800" b="0">
                <a:latin typeface="Arial" panose="020B0604020202020204" pitchFamily="34" charset="0"/>
              </a:rPr>
              <a:t>CPU</a:t>
            </a:r>
            <a:r>
              <a:rPr lang="zh-CN" altLang="en-US" sz="1800" b="0">
                <a:latin typeface="Arial" panose="020B0604020202020204" pitchFamily="34" charset="0"/>
              </a:rPr>
              <a:t>等待时间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B.</a:t>
            </a:r>
            <a:r>
              <a:rPr lang="zh-CN" altLang="en-US" sz="1800" b="0">
                <a:latin typeface="Arial" panose="020B0604020202020204" pitchFamily="34" charset="0"/>
              </a:rPr>
              <a:t>提高实时响应速度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C.</a:t>
            </a:r>
            <a:r>
              <a:rPr lang="zh-CN" altLang="en-US" sz="1800" b="0">
                <a:latin typeface="Arial" panose="020B0604020202020204" pitchFamily="34" charset="0"/>
              </a:rPr>
              <a:t>有利于代码共享，减少主、辅存信息交换量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D.</a:t>
            </a:r>
            <a:r>
              <a:rPr lang="zh-CN" altLang="en-US" sz="1800" b="0">
                <a:latin typeface="Arial" panose="020B0604020202020204" pitchFamily="34" charset="0"/>
              </a:rPr>
              <a:t>充分利用存储器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答案</a:t>
            </a:r>
            <a:r>
              <a:rPr lang="en-US" altLang="zh-CN" sz="1800" b="0">
                <a:latin typeface="Arial" panose="020B0604020202020204" pitchFamily="34" charset="0"/>
              </a:rPr>
              <a:t> A</a:t>
            </a: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endParaRPr lang="en-US" altLang="zh-CN" sz="1800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下述 </a:t>
            </a:r>
            <a:r>
              <a:rPr lang="en-US" altLang="zh-CN" sz="1800" b="0">
                <a:latin typeface="Arial" panose="020B0604020202020204" pitchFamily="34" charset="0"/>
              </a:rPr>
              <a:t>( ) </a:t>
            </a:r>
            <a:r>
              <a:rPr lang="zh-CN" altLang="en-US" sz="1800" b="0">
                <a:latin typeface="Arial" panose="020B0604020202020204" pitchFamily="34" charset="0"/>
              </a:rPr>
              <a:t>不属于多道程序运行的特征。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A.</a:t>
            </a:r>
            <a:r>
              <a:rPr lang="zh-CN" altLang="en-US" sz="1800" b="0">
                <a:latin typeface="Arial" panose="020B0604020202020204" pitchFamily="34" charset="0"/>
              </a:rPr>
              <a:t>多道 </a:t>
            </a:r>
            <a:r>
              <a:rPr lang="en-US" altLang="zh-CN" sz="1800" b="0">
                <a:latin typeface="Arial" panose="020B0604020202020204" pitchFamily="34" charset="0"/>
              </a:rPr>
              <a:t>B.</a:t>
            </a:r>
            <a:r>
              <a:rPr lang="zh-CN" altLang="en-US" sz="1800" b="0">
                <a:latin typeface="Arial" panose="020B0604020202020204" pitchFamily="34" charset="0"/>
              </a:rPr>
              <a:t>运行速度快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C.</a:t>
            </a:r>
            <a:r>
              <a:rPr lang="zh-CN" altLang="en-US" sz="1800" b="0">
                <a:latin typeface="Arial" panose="020B0604020202020204" pitchFamily="34" charset="0"/>
              </a:rPr>
              <a:t>宏观上并行 </a:t>
            </a:r>
            <a:r>
              <a:rPr lang="en-US" altLang="zh-CN" sz="1800" b="0">
                <a:latin typeface="Arial" panose="020B0604020202020204" pitchFamily="34" charset="0"/>
              </a:rPr>
              <a:t>D.</a:t>
            </a:r>
            <a:r>
              <a:rPr lang="zh-CN" altLang="en-US" sz="1800" b="0">
                <a:latin typeface="Arial" panose="020B0604020202020204" pitchFamily="34" charset="0"/>
              </a:rPr>
              <a:t>实际上多道程序是穿插运行的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       答案 </a:t>
            </a:r>
            <a:r>
              <a:rPr lang="en-US" altLang="zh-CN" sz="1800" b="0">
                <a:latin typeface="Arial" panose="020B0604020202020204" pitchFamily="34" charset="0"/>
              </a:rPr>
              <a:t> B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下列性质中，哪一个不是分时系统的特征 </a:t>
            </a:r>
            <a:r>
              <a:rPr lang="en-US" altLang="zh-CN" sz="1800" b="0">
                <a:latin typeface="Arial" panose="020B0604020202020204" pitchFamily="34" charset="0"/>
              </a:rPr>
              <a:t>(  ) </a:t>
            </a:r>
            <a:r>
              <a:rPr lang="zh-CN" altLang="en-US" sz="1800" b="0">
                <a:latin typeface="Arial" panose="020B0604020202020204" pitchFamily="34" charset="0"/>
              </a:rPr>
              <a:t>。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</a:t>
            </a:r>
            <a:r>
              <a:rPr lang="en-US" altLang="zh-CN" sz="1800" b="0">
                <a:latin typeface="Arial" panose="020B0604020202020204" pitchFamily="34" charset="0"/>
              </a:rPr>
              <a:t> A.</a:t>
            </a:r>
            <a:r>
              <a:rPr lang="zh-CN" altLang="en-US" sz="1800" b="0">
                <a:latin typeface="Arial" panose="020B0604020202020204" pitchFamily="34" charset="0"/>
              </a:rPr>
              <a:t>交互性 </a:t>
            </a:r>
            <a:r>
              <a:rPr lang="en-US" altLang="zh-CN" sz="1800" b="0">
                <a:latin typeface="Arial" panose="020B0604020202020204" pitchFamily="34" charset="0"/>
              </a:rPr>
              <a:t>B.</a:t>
            </a:r>
            <a:r>
              <a:rPr lang="zh-CN" altLang="en-US" sz="1800" b="0">
                <a:latin typeface="Arial" panose="020B0604020202020204" pitchFamily="34" charset="0"/>
              </a:rPr>
              <a:t>多路性 </a:t>
            </a:r>
            <a:r>
              <a:rPr lang="en-US" altLang="zh-CN" sz="1800" b="0">
                <a:latin typeface="Arial" panose="020B0604020202020204" pitchFamily="34" charset="0"/>
              </a:rPr>
              <a:t>C.</a:t>
            </a:r>
            <a:r>
              <a:rPr lang="zh-CN" altLang="en-US" sz="1800" b="0">
                <a:latin typeface="Arial" panose="020B0604020202020204" pitchFamily="34" charset="0"/>
              </a:rPr>
              <a:t>成批性 </a:t>
            </a:r>
            <a:r>
              <a:rPr lang="en-US" altLang="zh-CN" sz="1800" b="0">
                <a:latin typeface="Arial" panose="020B0604020202020204" pitchFamily="34" charset="0"/>
              </a:rPr>
              <a:t>D.</a:t>
            </a:r>
            <a:r>
              <a:rPr lang="zh-CN" altLang="en-US" sz="1800" b="0">
                <a:latin typeface="Arial" panose="020B0604020202020204" pitchFamily="34" charset="0"/>
              </a:rPr>
              <a:t>独占性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0">
                <a:latin typeface="Arial" panose="020B0604020202020204" pitchFamily="34" charset="0"/>
              </a:rPr>
              <a:t>　　答案 </a:t>
            </a:r>
            <a:r>
              <a:rPr lang="en-US" altLang="zh-CN" sz="1800" b="0">
                <a:latin typeface="Arial" panose="020B0604020202020204" pitchFamily="34" charset="0"/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7315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721694" y="1390702"/>
            <a:ext cx="7506834" cy="1470422"/>
          </a:xfrm>
        </p:spPr>
        <p:txBody>
          <a:bodyPr/>
          <a:lstStyle/>
          <a:p>
            <a:pPr marL="434579" indent="-434579">
              <a:lnSpc>
                <a:spcPct val="110000"/>
              </a:lnSpc>
              <a:spcBef>
                <a:spcPts val="9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所谓实时系统：是计算机及时响应外部事件的请求，在规定的时间内完成对该事件的处理，并控制所有实时设备和实时任务协调一致的运行。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6190" y="449263"/>
            <a:ext cx="3207027" cy="685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1.2.5 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实时系统</a:t>
            </a:r>
          </a:p>
        </p:txBody>
      </p:sp>
      <p:pic>
        <p:nvPicPr>
          <p:cNvPr id="4" name="Picture 1029" descr="E:\课件制作相关文档\导弹跟踪示意图.bmp">
            <a:extLst>
              <a:ext uri="{FF2B5EF4-FFF2-40B4-BE49-F238E27FC236}">
                <a16:creationId xmlns:a16="http://schemas.microsoft.com/office/drawing/2014/main" id="{0F3FD01B-FB8C-6245-9407-C82B04FD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159" y="4204876"/>
            <a:ext cx="4572000" cy="1928813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1027">
            <a:extLst>
              <a:ext uri="{FF2B5EF4-FFF2-40B4-BE49-F238E27FC236}">
                <a16:creationId xmlns:a16="http://schemas.microsoft.com/office/drawing/2014/main" id="{F45BB339-D742-3544-A25E-3F8A7E000AB7}"/>
              </a:ext>
            </a:extLst>
          </p:cNvPr>
          <p:cNvSpPr txBox="1">
            <a:spLocks noChangeArrowheads="1"/>
          </p:cNvSpPr>
          <p:nvPr/>
        </p:nvSpPr>
        <p:spPr>
          <a:xfrm>
            <a:off x="1166190" y="2927384"/>
            <a:ext cx="6873875" cy="8223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>
              <a:buClr>
                <a:schemeClr val="folHlink"/>
              </a:buClr>
              <a:buSzPct val="60000"/>
              <a:buFont typeface="Arial" pitchFamily="34" charset="0"/>
              <a:buNone/>
            </a:pPr>
            <a:r>
              <a:rPr lang="en-US" altLang="zh-CN" sz="2400"/>
              <a:t>1</a:t>
            </a:r>
            <a:r>
              <a:rPr lang="zh-CN" altLang="en-US" sz="2400"/>
              <a:t>、实时控制系统：工业控制，军事控制，医疗控制，</a:t>
            </a:r>
            <a:r>
              <a:rPr lang="en-US" altLang="zh-CN" sz="2400"/>
              <a:t>…….</a:t>
            </a:r>
            <a:endParaRPr lang="zh-CN" altLang="en-US" sz="2400"/>
          </a:p>
          <a:p>
            <a:pPr marL="257175" lvl="1" indent="-257175">
              <a:buClr>
                <a:schemeClr val="folHlink"/>
              </a:buClr>
              <a:buSzPct val="60000"/>
              <a:buFont typeface="Arial" pitchFamily="34" charset="0"/>
              <a:buNone/>
            </a:pPr>
            <a:r>
              <a:rPr lang="en-US" altLang="zh-CN" sz="2400"/>
              <a:t>2</a:t>
            </a:r>
            <a:r>
              <a:rPr lang="zh-CN" altLang="en-US" sz="2400"/>
              <a:t>、实时信息处理系统：航班定票，联机情报检索，</a:t>
            </a:r>
            <a:r>
              <a:rPr lang="en-US" altLang="zh-CN" sz="2400"/>
              <a:t>…….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062599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01638"/>
            <a:ext cx="5019261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实时信息处理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000250" y="1959494"/>
            <a:ext cx="1943100" cy="1714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zh-CN" sz="1800" b="0">
                <a:ea typeface="宋体" panose="02010600030101010101" pitchFamily="2" charset="-122"/>
              </a:rPr>
              <a:t>     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000250" y="2416694"/>
            <a:ext cx="514350" cy="857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HAL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2857500" y="2721494"/>
            <a:ext cx="1257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Real Time     OS</a:t>
            </a:r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3943350" y="213094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3943350" y="264529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3943350" y="3502544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4693742" y="2873894"/>
            <a:ext cx="46166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0">
                <a:ea typeface="宋体" panose="02010600030101010101" pitchFamily="2" charset="-122"/>
              </a:rPr>
              <a:t>….</a:t>
            </a:r>
          </a:p>
        </p:txBody>
      </p:sp>
      <p:sp>
        <p:nvSpPr>
          <p:cNvPr id="65546" name="AutoShape 10"/>
          <p:cNvSpPr>
            <a:spLocks noChangeArrowheads="1"/>
          </p:cNvSpPr>
          <p:nvPr/>
        </p:nvSpPr>
        <p:spPr bwMode="auto">
          <a:xfrm>
            <a:off x="4572000" y="1921394"/>
            <a:ext cx="620316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7" name="AutoShape 11"/>
          <p:cNvSpPr>
            <a:spLocks noChangeArrowheads="1"/>
          </p:cNvSpPr>
          <p:nvPr/>
        </p:nvSpPr>
        <p:spPr bwMode="auto">
          <a:xfrm>
            <a:off x="4572000" y="2473844"/>
            <a:ext cx="620316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8" name="AutoShape 12"/>
          <p:cNvSpPr>
            <a:spLocks noChangeArrowheads="1"/>
          </p:cNvSpPr>
          <p:nvPr/>
        </p:nvSpPr>
        <p:spPr bwMode="auto">
          <a:xfrm>
            <a:off x="4580336" y="3331094"/>
            <a:ext cx="620315" cy="323850"/>
          </a:xfrm>
          <a:prstGeom prst="flowChartPunchedCar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终端</a:t>
            </a: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543550" y="1959494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800">
                <a:ea typeface="宋体" panose="02010600030101010101" pitchFamily="2" charset="-122"/>
              </a:rPr>
              <a:t>通常为远程终端</a:t>
            </a: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1943100" y="4035944"/>
            <a:ext cx="53149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）响应及时（</a:t>
            </a:r>
            <a:r>
              <a:rPr kumimoji="1" lang="en-US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response</a:t>
            </a: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）可靠性高（</a:t>
            </a:r>
            <a:r>
              <a:rPr kumimoji="1" lang="en-US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reliability</a:t>
            </a: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84485854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027"/>
          <p:cNvSpPr>
            <a:spLocks noGrp="1" noChangeArrowheads="1"/>
          </p:cNvSpPr>
          <p:nvPr>
            <p:ph idx="1"/>
          </p:nvPr>
        </p:nvSpPr>
        <p:spPr>
          <a:xfrm>
            <a:off x="909124" y="1790115"/>
            <a:ext cx="6866520" cy="207406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、按任务执行是否为周期性来化分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周期性实时任务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非周期性实时任务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、按截止时间来化分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硬实时任务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软实时任务</a:t>
            </a:r>
          </a:p>
          <a:p>
            <a:pPr eaLnBrk="1" hangingPunct="1"/>
            <a:endParaRPr lang="en-US" altLang="zh-CN" sz="1800" dirty="0">
              <a:latin typeface="宋体" panose="02010600030101010101" pitchFamily="2" charset="-122"/>
            </a:endParaRPr>
          </a:p>
        </p:txBody>
      </p:sp>
      <p:sp>
        <p:nvSpPr>
          <p:cNvPr id="8089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二、实时任务的类型</a:t>
            </a:r>
          </a:p>
        </p:txBody>
      </p:sp>
    </p:spTree>
    <p:extLst>
      <p:ext uri="{BB962C8B-B14F-4D97-AF65-F5344CB8AC3E}">
        <p14:creationId xmlns:p14="http://schemas.microsoft.com/office/powerpoint/2010/main" val="145163924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856443"/>
            <a:ext cx="7452828" cy="1944290"/>
          </a:xfrm>
        </p:spPr>
        <p:txBody>
          <a:bodyPr/>
          <a:lstStyle/>
          <a:p>
            <a:pPr marL="496491" indent="-496491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能对多个对象进行控制。</a:t>
            </a:r>
          </a:p>
          <a:p>
            <a:pPr marL="496491" indent="-496491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独立运行，不混淆，不破坏。</a:t>
            </a:r>
          </a:p>
          <a:p>
            <a:pPr marL="496491" indent="-496491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仅限于访问系统中某些特定的专用服务程序。</a:t>
            </a:r>
          </a:p>
          <a:p>
            <a:pPr marL="496491" indent="-496491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高可靠性，应具有多级容错防护能力。</a:t>
            </a:r>
          </a:p>
          <a:p>
            <a:pPr marL="496491" indent="-496491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不同的系统要求不一样，控制对象必须在截止时间内完成。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9" y="439255"/>
            <a:ext cx="6172200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三、实时系统的特征</a:t>
            </a:r>
          </a:p>
        </p:txBody>
      </p:sp>
    </p:spTree>
    <p:extLst>
      <p:ext uri="{BB962C8B-B14F-4D97-AF65-F5344CB8AC3E}">
        <p14:creationId xmlns:p14="http://schemas.microsoft.com/office/powerpoint/2010/main" val="13907714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68312AFE-20BD-4F3C-8858-5BEE0398B6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70000"/>
            <a:ext cx="8610600" cy="5031740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C01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：要求学生从系统级上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掌握分析和设计计算机操作系统的基本思路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，对内核、进程、线程等核心概念具有系统级的认识与理解。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C02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理解操作系统的设计原理、框架、目标、各部分的工作原理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，能够从系统级上应用内核、进程、线程等核心概念对操作系统进行设计并改进等。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C03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：要求学生能够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理解各类操作系统中的经典问题和典型应用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，并搭建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Centos 6.0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，开展相应的实验，实现这些经典问题及应用。</a:t>
            </a:r>
          </a:p>
          <a:p>
            <a:pPr algn="just">
              <a:lnSpc>
                <a:spcPct val="110000"/>
              </a:lnSpc>
              <a:spcBef>
                <a:spcPts val="15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C04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：要求学生理解计算机操作系统的关键功能，并搭建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Centos 6.0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，开展相应的实验，实现这些关键功能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培养系统能力和解决复杂工程问题的能力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13531C9B-F907-4635-83A3-776C02F1DF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31925" y="293688"/>
            <a:ext cx="7712075" cy="60642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单用户单任务操作系统</a:t>
            </a:r>
            <a:endParaRPr lang="en-US" altLang="zh-CN" dirty="0"/>
          </a:p>
          <a:p>
            <a:pPr lvl="1"/>
            <a:r>
              <a:rPr lang="en-US" altLang="zh-CN" dirty="0"/>
              <a:t>CP/M</a:t>
            </a:r>
          </a:p>
          <a:p>
            <a:pPr lvl="1"/>
            <a:r>
              <a:rPr lang="en-US" altLang="zh-CN" dirty="0"/>
              <a:t>MS-DOS</a:t>
            </a:r>
          </a:p>
          <a:p>
            <a:r>
              <a:rPr lang="zh-CN" altLang="en-US" dirty="0"/>
              <a:t>单用户多任务操作系统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系列</a:t>
            </a:r>
            <a:endParaRPr lang="en-US" altLang="zh-CN" dirty="0"/>
          </a:p>
          <a:p>
            <a:r>
              <a:rPr lang="zh-CN" altLang="en-US" dirty="0"/>
              <a:t>多用户多任务操作系统</a:t>
            </a:r>
            <a:endParaRPr lang="en-US" altLang="zh-CN" dirty="0"/>
          </a:p>
          <a:p>
            <a:pPr lvl="1"/>
            <a:r>
              <a:rPr lang="en-US" altLang="zh-CN" dirty="0"/>
              <a:t>Unix</a:t>
            </a:r>
          </a:p>
          <a:p>
            <a:pPr lvl="1"/>
            <a:r>
              <a:rPr lang="en-US" altLang="zh-CN" dirty="0"/>
              <a:t>Solaris</a:t>
            </a:r>
          </a:p>
          <a:p>
            <a:pPr lvl="1"/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1.2.6 </a:t>
            </a:r>
            <a:r>
              <a:rPr lang="zh-CN" altLang="en-US" dirty="0"/>
              <a:t>微机操作系统的发展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9DBDBF1-A85A-4851-9127-8CDA12AC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DA5BBE-FFF3-4B97-8D22-41F3993DE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495425"/>
            <a:ext cx="8216504" cy="386715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( )</a:t>
            </a:r>
            <a:r>
              <a:rPr lang="zh-CN" altLang="zh-CN" dirty="0"/>
              <a:t>没有多道程序设计的特点。</a:t>
            </a:r>
          </a:p>
          <a:p>
            <a:pPr lvl="1"/>
            <a:r>
              <a:rPr lang="en-US" altLang="zh-CN" dirty="0"/>
              <a:t>A.DOS      B.UNIX       </a:t>
            </a:r>
            <a:r>
              <a:rPr lang="en-US" altLang="zh-CN" dirty="0" err="1"/>
              <a:t>C.Windows</a:t>
            </a:r>
            <a:r>
              <a:rPr lang="en-US" altLang="zh-CN" dirty="0"/>
              <a:t>       D.OS</a:t>
            </a:r>
            <a:r>
              <a:rPr lang="zh-CN" altLang="zh-CN" dirty="0"/>
              <a:t>／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答案：</a:t>
            </a:r>
            <a:r>
              <a:rPr lang="en-US" altLang="zh-CN" dirty="0"/>
              <a:t>A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Windows98</a:t>
            </a:r>
            <a:r>
              <a:rPr lang="zh-CN" altLang="zh-CN" dirty="0"/>
              <a:t>属于下列哪种类型操作系统</a:t>
            </a:r>
            <a:r>
              <a:rPr lang="en-US" altLang="zh-CN" dirty="0"/>
              <a:t>( )</a:t>
            </a:r>
            <a:endParaRPr lang="zh-CN" altLang="zh-CN" dirty="0"/>
          </a:p>
          <a:p>
            <a:pPr lvl="1"/>
            <a:r>
              <a:rPr lang="en-US" altLang="zh-CN" dirty="0"/>
              <a:t>A.</a:t>
            </a:r>
            <a:r>
              <a:rPr lang="zh-CN" altLang="zh-CN" dirty="0"/>
              <a:t>单用户、单任务</a:t>
            </a:r>
            <a:r>
              <a:rPr lang="en-US" altLang="zh-CN" dirty="0"/>
              <a:t> B.</a:t>
            </a:r>
            <a:r>
              <a:rPr lang="zh-CN" altLang="zh-CN" dirty="0"/>
              <a:t>单用户、多任务</a:t>
            </a:r>
            <a:r>
              <a:rPr lang="en-US" altLang="zh-CN" dirty="0"/>
              <a:t> C.</a:t>
            </a:r>
            <a:r>
              <a:rPr lang="zh-CN" altLang="zh-CN" dirty="0"/>
              <a:t>多用户、多任务</a:t>
            </a:r>
            <a:r>
              <a:rPr lang="en-US" altLang="zh-CN" dirty="0"/>
              <a:t> D.</a:t>
            </a:r>
            <a:r>
              <a:rPr lang="zh-CN" altLang="zh-CN" dirty="0"/>
              <a:t>实时</a:t>
            </a:r>
          </a:p>
          <a:p>
            <a:pPr lvl="1"/>
            <a:r>
              <a:rPr lang="zh-CN" altLang="zh-CN" dirty="0"/>
              <a:t>答案：</a:t>
            </a:r>
            <a:r>
              <a:rPr lang="en-US" altLang="zh-CN" dirty="0"/>
              <a:t>B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6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811965"/>
            <a:ext cx="8517309" cy="30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实现分时系统的关键问题是什么？应如何解决？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5" y="2353191"/>
            <a:ext cx="8070080" cy="30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试从交互性、及时性以及可靠性三个方面，比较分时系统与实时系统？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9" y="2528086"/>
            <a:ext cx="7860323" cy="34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2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875305" y="1438423"/>
            <a:ext cx="7082544" cy="191214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的四个基本特征：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、并发性（最重要的特征）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、共享性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、虚拟性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、异步性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并发是最重要的特征，其它特征都以并发为前提。</a:t>
            </a: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298712" y="398463"/>
            <a:ext cx="487348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操作系统的基本特征</a:t>
            </a:r>
            <a:r>
              <a:rPr lang="zh-CN" altLang="en-US" dirty="0"/>
              <a:t> 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298712" y="4470318"/>
            <a:ext cx="658834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考研题目：现代操作系统的两个基本特征是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 ) 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和资源共享。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多道程序设计   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程序的并发执行 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实现分时与实时处理</a:t>
            </a:r>
          </a:p>
        </p:txBody>
      </p:sp>
    </p:spTree>
    <p:extLst>
      <p:ext uri="{BB962C8B-B14F-4D97-AF65-F5344CB8AC3E}">
        <p14:creationId xmlns:p14="http://schemas.microsoft.com/office/powerpoint/2010/main" val="91083518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90330" y="1368084"/>
            <a:ext cx="8345400" cy="288369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并行性和并发性，并发执行的过程。</a:t>
            </a:r>
          </a:p>
          <a:p>
            <a:pPr marL="517922" lvl="1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并行性：是指两个或多个事件在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517922" lvl="1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并发性：是指两个或多个事件在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同一时间间隔内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7885" indent="-217885">
              <a:lnSpc>
                <a:spcPct val="120000"/>
              </a:lnSpc>
              <a:tabLst>
                <a:tab pos="434579" algn="l"/>
              </a:tabLs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任务共行</a:t>
            </a:r>
          </a:p>
          <a:p>
            <a:pPr marL="496491" lvl="1" indent="-135731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从宏观上看，任务共行是指系统中有多个任务同时运行</a:t>
            </a:r>
          </a:p>
          <a:p>
            <a:pPr marL="496491" lvl="1" indent="-135731">
              <a:lnSpc>
                <a:spcPct val="120000"/>
              </a:lnSpc>
              <a:buNone/>
              <a:tabLst>
                <a:tab pos="434579" algn="l"/>
              </a:tabLs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从微观上看，任务共行是指单处理机系统中的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任务并发（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Concurrency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：即多个任务在单个处理机上交替运行）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或多处理机系统中的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任务并行（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Parallelism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：即多个任务在多个处理机上同时运行）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17885" indent="-217885">
              <a:lnSpc>
                <a:spcPct val="120000"/>
              </a:lnSpc>
              <a:buNone/>
              <a:tabLst>
                <a:tab pos="434579" algn="l"/>
              </a:tabLst>
              <a:defRPr/>
            </a:pPr>
            <a:endParaRPr lang="zh-CN" alt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442" y="398463"/>
            <a:ext cx="499275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</a:p>
        </p:txBody>
      </p:sp>
    </p:spTree>
    <p:extLst>
      <p:ext uri="{BB962C8B-B14F-4D97-AF65-F5344CB8AC3E}">
        <p14:creationId xmlns:p14="http://schemas.microsoft.com/office/powerpoint/2010/main" val="1566394799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84" y="1108256"/>
            <a:ext cx="7830870" cy="2484202"/>
          </a:xfrm>
        </p:spPr>
        <p:txBody>
          <a:bodyPr/>
          <a:lstStyle/>
          <a:p>
            <a:pPr marL="385763" indent="-385763">
              <a:lnSpc>
                <a:spcPct val="150000"/>
              </a:lnSpc>
              <a:spcBef>
                <a:spcPts val="900"/>
              </a:spcBef>
              <a:buFont typeface="Wingdings" panose="05000000000000000000" pitchFamily="2" charset="2"/>
              <a:buAutoNum type="arabicPeriod" startAt="2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引入进程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程序：静态实体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85763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进程：系统中能独立运行并作为资源分配的基本单位，由一组机器指令、数据和堆栈等组成的独立运行的活动实体。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5763" indent="-385763">
              <a:lnSpc>
                <a:spcPct val="150000"/>
              </a:lnSpc>
              <a:buFont typeface="Wingdings" panose="05000000000000000000" pitchFamily="2" charset="2"/>
              <a:buAutoNum type="arabicPeriod" startAt="2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引入线程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57175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进程作为资源分配的基本单位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57175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线程作为独立运行和调度的基本单位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890588"/>
            <a:ext cx="6172200" cy="7032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2AA6ED-9915-454B-A609-E448CB1CD90B}"/>
              </a:ext>
            </a:extLst>
          </p:cNvPr>
          <p:cNvSpPr txBox="1">
            <a:spLocks noChangeArrowheads="1"/>
          </p:cNvSpPr>
          <p:nvPr/>
        </p:nvSpPr>
        <p:spPr>
          <a:xfrm>
            <a:off x="1179442" y="398463"/>
            <a:ext cx="4992757" cy="7016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1.3.1 </a:t>
            </a:r>
            <a:r>
              <a:rPr lang="zh-CN" altLang="en-US" sz="320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并发</a:t>
            </a:r>
            <a:endParaRPr lang="zh-CN" altLang="en-US" sz="3200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58220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Rectangle 3">
            <a:extLst>
              <a:ext uri="{FF2B5EF4-FFF2-40B4-BE49-F238E27FC236}">
                <a16:creationId xmlns:a16="http://schemas.microsoft.com/office/drawing/2014/main" id="{13156D26-938F-4FAD-87A8-3EADC25D056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524000"/>
            <a:ext cx="8153400" cy="4800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进程的概念体现出两个特点：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资源所有权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：一个进程包括一个保存进程映像的虚地址空间，并且随时分配对资源的的控制或所有权，包括内存、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通道、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设备、文件等。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调度／执行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：进程是被操作系统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调度的实体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defRPr/>
            </a:pPr>
            <a:r>
              <a:rPr lang="zh-CN" altLang="en-US" dirty="0"/>
              <a:t>为区分这两个特点，调度并分派的部分通常称为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线程或轻便进程</a:t>
            </a:r>
            <a:r>
              <a:rPr lang="zh-CN" altLang="en-US" dirty="0"/>
              <a:t>（</a:t>
            </a:r>
            <a:r>
              <a:rPr lang="en-US" altLang="zh-CN" dirty="0"/>
              <a:t>lightweight process</a:t>
            </a:r>
            <a:r>
              <a:rPr lang="zh-CN" altLang="en-US" dirty="0"/>
              <a:t>），而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资源所有权</a:t>
            </a:r>
            <a:r>
              <a:rPr lang="zh-CN" altLang="en-US" dirty="0"/>
              <a:t>的部分通常称为进程。</a:t>
            </a:r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8EF480D0-AD10-4AD6-BB54-1F68AF0633F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2.6.1 </a:t>
            </a:r>
            <a:r>
              <a:rPr lang="zh-CN" altLang="en-US" dirty="0"/>
              <a:t>进程与线程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Picture 2" descr="D:\TransMac\Illustrator Files\4-Threads\4_6.jpg">
            <a:extLst>
              <a:ext uri="{FF2B5EF4-FFF2-40B4-BE49-F238E27FC236}">
                <a16:creationId xmlns:a16="http://schemas.microsoft.com/office/drawing/2014/main" id="{EF5BA0AE-A707-4C18-82D7-AAAA5176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09600"/>
            <a:ext cx="9042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1BA45A20-2356-458D-9D47-8EA36B3775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828800"/>
            <a:ext cx="8382000" cy="50292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GR1.3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：理解系统的概念及其在软件工程领域的体现，能对复杂软件工程问题的解决方案进行分析，并尝试改进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1275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GR4.1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：能够采用科学的方法对复杂工程问题中的关键环节，设计相应的实验方案，搭建实验环境，开展实验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F2709C2D-EFA5-4F43-923B-591B5FC3F4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1288" y="292100"/>
            <a:ext cx="7732712" cy="6080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课程指标点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895057" y="1534387"/>
            <a:ext cx="7884876" cy="2755106"/>
          </a:xfrm>
        </p:spPr>
        <p:txBody>
          <a:bodyPr/>
          <a:lstStyle/>
          <a:p>
            <a:pPr marL="357188" indent="-357188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是指系统中的资源可供内存中多个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并发执行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的进程共同使用。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、互斥共享方式：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把在一段时间内只允许一个进程访问的资源，称为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临界资源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。如打印机、栈、表格等</a:t>
            </a:r>
          </a:p>
          <a:p>
            <a:pPr marL="357188" indent="-357188">
              <a:lnSpc>
                <a:spcPct val="120000"/>
              </a:lnSpc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系统中的临界资源可以提供给多个进程使用，但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一段时间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仅允许一个进程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使用，称为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互斥共享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方式。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</a:p>
        </p:txBody>
      </p:sp>
    </p:spTree>
    <p:extLst>
      <p:ext uri="{BB962C8B-B14F-4D97-AF65-F5344CB8AC3E}">
        <p14:creationId xmlns:p14="http://schemas.microsoft.com/office/powerpoint/2010/main" val="1681521165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idx="1"/>
          </p:nvPr>
        </p:nvSpPr>
        <p:spPr>
          <a:xfrm>
            <a:off x="829605" y="1213339"/>
            <a:ext cx="8111244" cy="266774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、同时访问方式： </a:t>
            </a:r>
          </a:p>
          <a:p>
            <a:pPr lvl="1" eaLnBrk="1" hangingPunct="1">
              <a:lnSpc>
                <a:spcPct val="120000"/>
              </a:lnSpc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从宏观上看，资源共享是指多个任务可以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使用系统中的软硬件资源。</a:t>
            </a:r>
          </a:p>
          <a:p>
            <a:pPr lvl="1" eaLnBrk="1" hangingPunct="1">
              <a:lnSpc>
                <a:spcPct val="120000"/>
              </a:lnSpc>
              <a:buFontTx/>
              <a:buChar char="-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从微观上看，多个进程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交替互斥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地使用系统中的某个资源。例如磁盘。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Char char="-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并发和共享是操作系统的两个最基本的特征，它们又是互为存在的条件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205947" y="367391"/>
            <a:ext cx="5795857" cy="59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1.3.2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共享</a:t>
            </a:r>
          </a:p>
        </p:txBody>
      </p:sp>
    </p:spTree>
    <p:extLst>
      <p:ext uri="{BB962C8B-B14F-4D97-AF65-F5344CB8AC3E}">
        <p14:creationId xmlns:p14="http://schemas.microsoft.com/office/powerpoint/2010/main" val="441425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311814"/>
            <a:ext cx="8154906" cy="28836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是指通过某种技术把一个物理实体变为（映射为）若干个逻辑上的对应物。</a:t>
            </a: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时分复用技术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虚拟处理机：分时实现</a:t>
            </a: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虚拟设备：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SPOOLING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10000"/>
              </a:lnSpc>
              <a:spcBef>
                <a:spcPts val="900"/>
              </a:spcBef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空分复用技术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虚拟磁盘技术：逻辑分区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90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虚拟存储器：虚拟存储管理实现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442" y="412750"/>
            <a:ext cx="4992757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虚拟性</a:t>
            </a:r>
          </a:p>
        </p:txBody>
      </p:sp>
    </p:spTree>
    <p:extLst>
      <p:ext uri="{BB962C8B-B14F-4D97-AF65-F5344CB8AC3E}">
        <p14:creationId xmlns:p14="http://schemas.microsoft.com/office/powerpoint/2010/main" val="1632130707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689424"/>
            <a:ext cx="7938882" cy="2268791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、执行结果不确定，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程序不可再现。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、异步性，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多道程序环境下程序（进程）以异步的方式执行，每道程序在何时执行、各自执行的顺序、完成时间都是不确定的，也是不可预知的。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32452" y="412750"/>
            <a:ext cx="4939748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异步性</a:t>
            </a:r>
          </a:p>
        </p:txBody>
      </p:sp>
    </p:spTree>
    <p:extLst>
      <p:ext uri="{BB962C8B-B14F-4D97-AF65-F5344CB8AC3E}">
        <p14:creationId xmlns:p14="http://schemas.microsoft.com/office/powerpoint/2010/main" val="141216941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880990" y="1199454"/>
            <a:ext cx="8100900" cy="480378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操作系统的主要任务：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为多道程序的运行提供良好的运行环境，以保证多道程序能有条不紊地、高效地运行，并能最大程度地提高系统中各种资源的利用率和方便用户的使用。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操作系统应具有五方面的功能：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、处理机管理（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、存储器管理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、设备管理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、文件管理</a:t>
            </a:r>
          </a:p>
          <a:p>
            <a:pPr>
              <a:lnSpc>
                <a:spcPct val="120000"/>
              </a:lnSpc>
              <a:spcBef>
                <a:spcPts val="45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、方便用户使用的用户接口。 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72208" y="398463"/>
            <a:ext cx="4899991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操作系统的主要功能</a:t>
            </a:r>
          </a:p>
        </p:txBody>
      </p:sp>
    </p:spTree>
    <p:extLst>
      <p:ext uri="{BB962C8B-B14F-4D97-AF65-F5344CB8AC3E}">
        <p14:creationId xmlns:p14="http://schemas.microsoft.com/office/powerpoint/2010/main" val="342141682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>
            <a:extLst>
              <a:ext uri="{FF2B5EF4-FFF2-40B4-BE49-F238E27FC236}">
                <a16:creationId xmlns:a16="http://schemas.microsoft.com/office/drawing/2014/main" id="{AC6B6B8C-A7C1-4864-971D-50A175BEFD8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11188" y="1011238"/>
            <a:ext cx="8077200" cy="44989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操作系统是管理计算机资源的，采用表格（或数据结构）来记载各资源的信息，采用代码来实现对资源的管理、维护、更新等。</a:t>
            </a:r>
          </a:p>
          <a:p>
            <a:pPr eaLnBrk="1" hangingPunct="1">
              <a:defRPr/>
            </a:pPr>
            <a:r>
              <a:rPr lang="zh-CN" altLang="en-US" sz="2400" dirty="0"/>
              <a:t>常见的表（或数据结构）有：存储表、设备表、文件表、进程表等。</a:t>
            </a:r>
          </a:p>
        </p:txBody>
      </p:sp>
      <p:grpSp>
        <p:nvGrpSpPr>
          <p:cNvPr id="113667" name="Group 4">
            <a:extLst>
              <a:ext uri="{FF2B5EF4-FFF2-40B4-BE49-F238E27FC236}">
                <a16:creationId xmlns:a16="http://schemas.microsoft.com/office/drawing/2014/main" id="{11DA151F-8590-4F29-82E0-D8679FA83FC8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895600"/>
            <a:ext cx="5867400" cy="3810000"/>
            <a:chOff x="824" y="2033"/>
            <a:chExt cx="2978" cy="1837"/>
          </a:xfrm>
        </p:grpSpPr>
        <p:sp>
          <p:nvSpPr>
            <p:cNvPr id="113669" name="Rectangle 5">
              <a:extLst>
                <a:ext uri="{FF2B5EF4-FFF2-40B4-BE49-F238E27FC236}">
                  <a16:creationId xmlns:a16="http://schemas.microsoft.com/office/drawing/2014/main" id="{5E448960-ADD1-472E-BC5A-4B4C97FB1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3020"/>
              <a:ext cx="65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进程管理</a:t>
              </a:r>
            </a:p>
          </p:txBody>
        </p:sp>
        <p:sp>
          <p:nvSpPr>
            <p:cNvPr id="113670" name="Rectangle 6">
              <a:extLst>
                <a:ext uri="{FF2B5EF4-FFF2-40B4-BE49-F238E27FC236}">
                  <a16:creationId xmlns:a16="http://schemas.microsoft.com/office/drawing/2014/main" id="{5ACA7D41-E634-4066-945D-3E9071A88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2809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文件管理</a:t>
              </a:r>
            </a:p>
          </p:txBody>
        </p:sp>
        <p:sp>
          <p:nvSpPr>
            <p:cNvPr id="113671" name="Rectangle 7">
              <a:extLst>
                <a:ext uri="{FF2B5EF4-FFF2-40B4-BE49-F238E27FC236}">
                  <a16:creationId xmlns:a16="http://schemas.microsoft.com/office/drawing/2014/main" id="{052D0C6A-D04D-440D-8AED-11DE0B94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2598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设备管理</a:t>
              </a:r>
            </a:p>
          </p:txBody>
        </p:sp>
        <p:sp>
          <p:nvSpPr>
            <p:cNvPr id="113672" name="Rectangle 8">
              <a:extLst>
                <a:ext uri="{FF2B5EF4-FFF2-40B4-BE49-F238E27FC236}">
                  <a16:creationId xmlns:a16="http://schemas.microsoft.com/office/drawing/2014/main" id="{1E58B207-D8D0-4E8D-B272-04A756ED8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2387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存储管理</a:t>
              </a:r>
            </a:p>
          </p:txBody>
        </p:sp>
        <p:sp>
          <p:nvSpPr>
            <p:cNvPr id="113673" name="Line 9">
              <a:extLst>
                <a:ext uri="{FF2B5EF4-FFF2-40B4-BE49-F238E27FC236}">
                  <a16:creationId xmlns:a16="http://schemas.microsoft.com/office/drawing/2014/main" id="{D71B979C-3E0F-46A5-B044-C306D5A53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2387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4" name="Line 10">
              <a:extLst>
                <a:ext uri="{FF2B5EF4-FFF2-40B4-BE49-F238E27FC236}">
                  <a16:creationId xmlns:a16="http://schemas.microsoft.com/office/drawing/2014/main" id="{AD7A52A2-60E3-4011-BF9A-3C4409933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2598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5" name="Line 11">
              <a:extLst>
                <a:ext uri="{FF2B5EF4-FFF2-40B4-BE49-F238E27FC236}">
                  <a16:creationId xmlns:a16="http://schemas.microsoft.com/office/drawing/2014/main" id="{05E22DE1-7867-4F3B-AC98-44A2571C4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2809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6" name="Line 12">
              <a:extLst>
                <a:ext uri="{FF2B5EF4-FFF2-40B4-BE49-F238E27FC236}">
                  <a16:creationId xmlns:a16="http://schemas.microsoft.com/office/drawing/2014/main" id="{F479C79F-A318-4119-84C0-3510205F5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3020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7" name="Line 13">
              <a:extLst>
                <a:ext uri="{FF2B5EF4-FFF2-40B4-BE49-F238E27FC236}">
                  <a16:creationId xmlns:a16="http://schemas.microsoft.com/office/drawing/2014/main" id="{E960615D-9C88-417B-9C99-9964D0A66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3235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8" name="Line 14">
              <a:extLst>
                <a:ext uri="{FF2B5EF4-FFF2-40B4-BE49-F238E27FC236}">
                  <a16:creationId xmlns:a16="http://schemas.microsoft.com/office/drawing/2014/main" id="{0885950B-495B-48AE-92B3-9985C8CBCA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2387"/>
              <a:ext cx="0" cy="8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9" name="Line 15">
              <a:extLst>
                <a:ext uri="{FF2B5EF4-FFF2-40B4-BE49-F238E27FC236}">
                  <a16:creationId xmlns:a16="http://schemas.microsoft.com/office/drawing/2014/main" id="{FD6433AD-07FE-4A6B-AF43-78A23C573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387"/>
              <a:ext cx="0" cy="8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0" name="Rectangle 16">
              <a:extLst>
                <a:ext uri="{FF2B5EF4-FFF2-40B4-BE49-F238E27FC236}">
                  <a16:creationId xmlns:a16="http://schemas.microsoft.com/office/drawing/2014/main" id="{D7CC6C1E-3585-410F-A18E-C9C67BE15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655"/>
              <a:ext cx="65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</a:t>
              </a:r>
              <a:r>
                <a:rPr lang="en-US" altLang="zh-CN" sz="1800" b="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13681" name="Rectangle 17">
              <a:extLst>
                <a:ext uri="{FF2B5EF4-FFF2-40B4-BE49-F238E27FC236}">
                  <a16:creationId xmlns:a16="http://schemas.microsoft.com/office/drawing/2014/main" id="{A5DF52EA-2A10-4A48-ABC9-D31E43431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444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800" b="0">
                  <a:latin typeface="Arial" panose="020B0604020202020204" pitchFamily="34" charset="0"/>
                </a:rPr>
                <a:t>……</a:t>
              </a:r>
            </a:p>
          </p:txBody>
        </p:sp>
        <p:sp>
          <p:nvSpPr>
            <p:cNvPr id="113682" name="Rectangle 18">
              <a:extLst>
                <a:ext uri="{FF2B5EF4-FFF2-40B4-BE49-F238E27FC236}">
                  <a16:creationId xmlns:a16="http://schemas.microsoft.com/office/drawing/2014/main" id="{5A544D20-0274-4454-94F9-7765E7B5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233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</a:t>
              </a:r>
              <a:r>
                <a:rPr lang="en-US" altLang="zh-CN" sz="1800" b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13683" name="Rectangle 19">
              <a:extLst>
                <a:ext uri="{FF2B5EF4-FFF2-40B4-BE49-F238E27FC236}">
                  <a16:creationId xmlns:a16="http://schemas.microsoft.com/office/drawing/2014/main" id="{4134CF8B-B527-49C2-800F-118BF276F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022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</a:t>
              </a:r>
              <a:r>
                <a:rPr lang="en-US" altLang="zh-CN" sz="1800" b="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3684" name="Line 20">
              <a:extLst>
                <a:ext uri="{FF2B5EF4-FFF2-40B4-BE49-F238E27FC236}">
                  <a16:creationId xmlns:a16="http://schemas.microsoft.com/office/drawing/2014/main" id="{0E8D8119-E7E2-4708-BFB7-8165DF196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022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5" name="Line 21">
              <a:extLst>
                <a:ext uri="{FF2B5EF4-FFF2-40B4-BE49-F238E27FC236}">
                  <a16:creationId xmlns:a16="http://schemas.microsoft.com/office/drawing/2014/main" id="{FAADC03E-980C-452F-8E0B-F80AECE6B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233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6" name="Line 22">
              <a:extLst>
                <a:ext uri="{FF2B5EF4-FFF2-40B4-BE49-F238E27FC236}">
                  <a16:creationId xmlns:a16="http://schemas.microsoft.com/office/drawing/2014/main" id="{396A7120-60EE-4B7A-8FB0-4CF5BDCE4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444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7" name="Line 23">
              <a:extLst>
                <a:ext uri="{FF2B5EF4-FFF2-40B4-BE49-F238E27FC236}">
                  <a16:creationId xmlns:a16="http://schemas.microsoft.com/office/drawing/2014/main" id="{A45D6CAA-A525-4E9D-8AC7-D0CC8753F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655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8" name="Line 24">
              <a:extLst>
                <a:ext uri="{FF2B5EF4-FFF2-40B4-BE49-F238E27FC236}">
                  <a16:creationId xmlns:a16="http://schemas.microsoft.com/office/drawing/2014/main" id="{09D6C0BF-D88F-4BDB-9EC7-8585EB64D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870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9" name="Line 25">
              <a:extLst>
                <a:ext uri="{FF2B5EF4-FFF2-40B4-BE49-F238E27FC236}">
                  <a16:creationId xmlns:a16="http://schemas.microsoft.com/office/drawing/2014/main" id="{44F47A17-33D6-4D52-955F-8AC17FA4A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022"/>
              <a:ext cx="0" cy="8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0" name="Line 26">
              <a:extLst>
                <a:ext uri="{FF2B5EF4-FFF2-40B4-BE49-F238E27FC236}">
                  <a16:creationId xmlns:a16="http://schemas.microsoft.com/office/drawing/2014/main" id="{F7A6813E-3743-4C6B-B897-71AEBA9F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3022"/>
              <a:ext cx="0" cy="84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1" name="Rectangle 27">
              <a:extLst>
                <a:ext uri="{FF2B5EF4-FFF2-40B4-BE49-F238E27FC236}">
                  <a16:creationId xmlns:a16="http://schemas.microsoft.com/office/drawing/2014/main" id="{CD1CE0C4-917C-4CE2-8D1F-69B34901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033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存储表</a:t>
              </a:r>
            </a:p>
          </p:txBody>
        </p:sp>
        <p:sp>
          <p:nvSpPr>
            <p:cNvPr id="113692" name="Line 28">
              <a:extLst>
                <a:ext uri="{FF2B5EF4-FFF2-40B4-BE49-F238E27FC236}">
                  <a16:creationId xmlns:a16="http://schemas.microsoft.com/office/drawing/2014/main" id="{C305DE39-1F08-456F-A286-23CA832D5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033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3" name="Line 29">
              <a:extLst>
                <a:ext uri="{FF2B5EF4-FFF2-40B4-BE49-F238E27FC236}">
                  <a16:creationId xmlns:a16="http://schemas.microsoft.com/office/drawing/2014/main" id="{22F89A56-33F6-4CC8-B2C7-56F5FECAC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244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4" name="Line 30">
              <a:extLst>
                <a:ext uri="{FF2B5EF4-FFF2-40B4-BE49-F238E27FC236}">
                  <a16:creationId xmlns:a16="http://schemas.microsoft.com/office/drawing/2014/main" id="{39A595CB-119D-44E3-9616-B3514A4D3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033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5" name="Line 31">
              <a:extLst>
                <a:ext uri="{FF2B5EF4-FFF2-40B4-BE49-F238E27FC236}">
                  <a16:creationId xmlns:a16="http://schemas.microsoft.com/office/drawing/2014/main" id="{6062BC9C-3DD9-4D1A-8632-C70BFA1B8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1" y="2033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6" name="Rectangle 32">
              <a:extLst>
                <a:ext uri="{FF2B5EF4-FFF2-40B4-BE49-F238E27FC236}">
                  <a16:creationId xmlns:a16="http://schemas.microsoft.com/office/drawing/2014/main" id="{0211C484-F586-4E57-8E89-BD8B2774A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2366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设备表</a:t>
              </a:r>
            </a:p>
          </p:txBody>
        </p:sp>
        <p:sp>
          <p:nvSpPr>
            <p:cNvPr id="113697" name="Line 33">
              <a:extLst>
                <a:ext uri="{FF2B5EF4-FFF2-40B4-BE49-F238E27FC236}">
                  <a16:creationId xmlns:a16="http://schemas.microsoft.com/office/drawing/2014/main" id="{1A7918D5-0ABB-4A1D-8BB1-B3A9AA474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366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8" name="Line 34">
              <a:extLst>
                <a:ext uri="{FF2B5EF4-FFF2-40B4-BE49-F238E27FC236}">
                  <a16:creationId xmlns:a16="http://schemas.microsoft.com/office/drawing/2014/main" id="{4524D1F1-4E0F-4F56-B96A-92FD1B6FC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577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9" name="Line 35">
              <a:extLst>
                <a:ext uri="{FF2B5EF4-FFF2-40B4-BE49-F238E27FC236}">
                  <a16:creationId xmlns:a16="http://schemas.microsoft.com/office/drawing/2014/main" id="{4EE613C0-4BF5-4AFD-AB67-5E3B6D538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366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625BA1CC-88B0-45A5-8B40-E3F4C5826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2" y="2366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1" name="Rectangle 37">
              <a:extLst>
                <a:ext uri="{FF2B5EF4-FFF2-40B4-BE49-F238E27FC236}">
                  <a16:creationId xmlns:a16="http://schemas.microsoft.com/office/drawing/2014/main" id="{B7930E00-26F1-482A-AF0E-BDB0746F7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2675"/>
              <a:ext cx="6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文件表</a:t>
              </a:r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488C62F1-601E-4622-8015-528806786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3" y="2675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999DFFFF-D80A-4AA8-8C7C-6EB0B0002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3" y="2886"/>
              <a:ext cx="6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4" name="Line 40">
              <a:extLst>
                <a:ext uri="{FF2B5EF4-FFF2-40B4-BE49-F238E27FC236}">
                  <a16:creationId xmlns:a16="http://schemas.microsoft.com/office/drawing/2014/main" id="{2CBC247D-16E6-4144-9EC6-58EC9921B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3" y="2675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5" name="Line 41">
              <a:extLst>
                <a:ext uri="{FF2B5EF4-FFF2-40B4-BE49-F238E27FC236}">
                  <a16:creationId xmlns:a16="http://schemas.microsoft.com/office/drawing/2014/main" id="{40303733-1C37-4033-B20E-7094D6F7A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3" y="2675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6" name="Rectangle 42">
              <a:extLst>
                <a:ext uri="{FF2B5EF4-FFF2-40B4-BE49-F238E27FC236}">
                  <a16:creationId xmlns:a16="http://schemas.microsoft.com/office/drawing/2014/main" id="{84FAFAE8-7DBD-4A8D-8618-F6F74548E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14"/>
              <a:ext cx="74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进程映像</a:t>
              </a:r>
              <a:r>
                <a:rPr lang="en-US" altLang="zh-CN" sz="1800" b="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3707" name="Line 43">
              <a:extLst>
                <a:ext uri="{FF2B5EF4-FFF2-40B4-BE49-F238E27FC236}">
                  <a16:creationId xmlns:a16="http://schemas.microsoft.com/office/drawing/2014/main" id="{A5CC2FEF-2C91-4C56-8C78-9FA2959E2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614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8" name="Line 44">
              <a:extLst>
                <a:ext uri="{FF2B5EF4-FFF2-40B4-BE49-F238E27FC236}">
                  <a16:creationId xmlns:a16="http://schemas.microsoft.com/office/drawing/2014/main" id="{9D2FCE18-7D0E-4795-9890-9C9F96CC6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825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9" name="Line 45">
              <a:extLst>
                <a:ext uri="{FF2B5EF4-FFF2-40B4-BE49-F238E27FC236}">
                  <a16:creationId xmlns:a16="http://schemas.microsoft.com/office/drawing/2014/main" id="{FF18B3BB-7F7F-4220-BAA2-A8999710B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614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0" name="Line 46">
              <a:extLst>
                <a:ext uri="{FF2B5EF4-FFF2-40B4-BE49-F238E27FC236}">
                  <a16:creationId xmlns:a16="http://schemas.microsoft.com/office/drawing/2014/main" id="{DE687D7F-B225-46E8-B3C8-587C992BB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2" y="2614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1" name="Rectangle 47">
              <a:extLst>
                <a:ext uri="{FF2B5EF4-FFF2-40B4-BE49-F238E27FC236}">
                  <a16:creationId xmlns:a16="http://schemas.microsoft.com/office/drawing/2014/main" id="{ADA294AB-0170-43B3-B447-FB2C2AAF3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902"/>
              <a:ext cx="74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进程映像</a:t>
              </a:r>
              <a:r>
                <a:rPr lang="en-US" altLang="zh-CN" sz="1800" b="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13712" name="Line 48">
              <a:extLst>
                <a:ext uri="{FF2B5EF4-FFF2-40B4-BE49-F238E27FC236}">
                  <a16:creationId xmlns:a16="http://schemas.microsoft.com/office/drawing/2014/main" id="{C4E28B28-9822-4E00-8D49-FD83C8168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902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3" name="Line 49">
              <a:extLst>
                <a:ext uri="{FF2B5EF4-FFF2-40B4-BE49-F238E27FC236}">
                  <a16:creationId xmlns:a16="http://schemas.microsoft.com/office/drawing/2014/main" id="{3569BB30-D9E4-4757-8E0C-5EAD66F52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113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4" name="Line 50">
              <a:extLst>
                <a:ext uri="{FF2B5EF4-FFF2-40B4-BE49-F238E27FC236}">
                  <a16:creationId xmlns:a16="http://schemas.microsoft.com/office/drawing/2014/main" id="{F9B79EA6-803B-4B1A-9E88-C21AD26C2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902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5" name="Line 51">
              <a:extLst>
                <a:ext uri="{FF2B5EF4-FFF2-40B4-BE49-F238E27FC236}">
                  <a16:creationId xmlns:a16="http://schemas.microsoft.com/office/drawing/2014/main" id="{8487D2BB-D281-4E09-921A-88D3BB12D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2" y="2902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6" name="Rectangle 52">
              <a:extLst>
                <a:ext uri="{FF2B5EF4-FFF2-40B4-BE49-F238E27FC236}">
                  <a16:creationId xmlns:a16="http://schemas.microsoft.com/office/drawing/2014/main" id="{B12602C8-5273-4383-B961-76A8AE580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446"/>
              <a:ext cx="74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zh-CN" altLang="en-US" sz="1800" b="0">
                  <a:latin typeface="Arial" panose="020B0604020202020204" pitchFamily="34" charset="0"/>
                </a:rPr>
                <a:t>进程映像</a:t>
              </a:r>
              <a:r>
                <a:rPr lang="en-US" altLang="zh-CN" sz="1800" b="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13717" name="Line 53">
              <a:extLst>
                <a:ext uri="{FF2B5EF4-FFF2-40B4-BE49-F238E27FC236}">
                  <a16:creationId xmlns:a16="http://schemas.microsoft.com/office/drawing/2014/main" id="{9A344E39-C4D6-41CE-BBFD-E6256F538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446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8" name="Line 54">
              <a:extLst>
                <a:ext uri="{FF2B5EF4-FFF2-40B4-BE49-F238E27FC236}">
                  <a16:creationId xmlns:a16="http://schemas.microsoft.com/office/drawing/2014/main" id="{015EAC15-409B-4171-948C-4B9C7899C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657"/>
              <a:ext cx="74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9" name="Line 55">
              <a:extLst>
                <a:ext uri="{FF2B5EF4-FFF2-40B4-BE49-F238E27FC236}">
                  <a16:creationId xmlns:a16="http://schemas.microsoft.com/office/drawing/2014/main" id="{BB2B402D-D88B-44B2-9A86-E202B3857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446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0" name="Line 56">
              <a:extLst>
                <a:ext uri="{FF2B5EF4-FFF2-40B4-BE49-F238E27FC236}">
                  <a16:creationId xmlns:a16="http://schemas.microsoft.com/office/drawing/2014/main" id="{B015449F-9AC2-41A6-8C3F-5AA2D3C78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2" y="3446"/>
              <a:ext cx="0" cy="21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1" name="Text Box 57">
              <a:extLst>
                <a:ext uri="{FF2B5EF4-FFF2-40B4-BE49-F238E27FC236}">
                  <a16:creationId xmlns:a16="http://schemas.microsoft.com/office/drawing/2014/main" id="{14A626BD-6C60-4D65-8BCD-DE7845BDD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1" y="3085"/>
              <a:ext cx="45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q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Ø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 b="0">
                  <a:latin typeface="Arial" panose="020B0604020202020204" pitchFamily="34" charset="0"/>
                </a:rPr>
                <a:t>……</a:t>
              </a:r>
            </a:p>
          </p:txBody>
        </p:sp>
        <p:sp>
          <p:nvSpPr>
            <p:cNvPr id="113722" name="Line 58">
              <a:extLst>
                <a:ext uri="{FF2B5EF4-FFF2-40B4-BE49-F238E27FC236}">
                  <a16:creationId xmlns:a16="http://schemas.microsoft.com/office/drawing/2014/main" id="{CAEE5909-A3E8-44DC-A34F-DC488B022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2115"/>
              <a:ext cx="317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3" name="Line 59">
              <a:extLst>
                <a:ext uri="{FF2B5EF4-FFF2-40B4-BE49-F238E27FC236}">
                  <a16:creationId xmlns:a16="http://schemas.microsoft.com/office/drawing/2014/main" id="{DFEF972B-A4CB-43BA-A2C3-FF0906487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2478"/>
              <a:ext cx="317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4" name="Line 60">
              <a:extLst>
                <a:ext uri="{FF2B5EF4-FFF2-40B4-BE49-F238E27FC236}">
                  <a16:creationId xmlns:a16="http://schemas.microsoft.com/office/drawing/2014/main" id="{EBE4C0BA-5563-4490-8464-E47C784C9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2750"/>
              <a:ext cx="272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5" name="Line 61">
              <a:extLst>
                <a:ext uri="{FF2B5EF4-FFF2-40B4-BE49-F238E27FC236}">
                  <a16:creationId xmlns:a16="http://schemas.microsoft.com/office/drawing/2014/main" id="{D037B2C7-4801-4D7B-98FC-7A18A833B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3067"/>
              <a:ext cx="317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6" name="Line 62">
              <a:extLst>
                <a:ext uri="{FF2B5EF4-FFF2-40B4-BE49-F238E27FC236}">
                  <a16:creationId xmlns:a16="http://schemas.microsoft.com/office/drawing/2014/main" id="{67665006-9E9B-4B57-9140-50341EA087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2704"/>
              <a:ext cx="635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7" name="Line 63">
              <a:extLst>
                <a:ext uri="{FF2B5EF4-FFF2-40B4-BE49-F238E27FC236}">
                  <a16:creationId xmlns:a16="http://schemas.microsoft.com/office/drawing/2014/main" id="{7C15AF7C-7FE7-4599-9663-9621E944BF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2976"/>
              <a:ext cx="635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8" name="Line 64">
              <a:extLst>
                <a:ext uri="{FF2B5EF4-FFF2-40B4-BE49-F238E27FC236}">
                  <a16:creationId xmlns:a16="http://schemas.microsoft.com/office/drawing/2014/main" id="{A65EBCF8-BEE0-4A17-8563-EF160D629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3521"/>
              <a:ext cx="63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7793" name="Rectangle 65">
            <a:extLst>
              <a:ext uri="{FF2B5EF4-FFF2-40B4-BE49-F238E27FC236}">
                <a16:creationId xmlns:a16="http://schemas.microsoft.com/office/drawing/2014/main" id="{1B2F82C4-0A2E-4645-8A3D-0B2F64BF8EE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65188" y="11588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总结：操作系统控制结构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E897E-EF37-41F5-B181-0694FB69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7A227-E90A-4420-BF99-D814ED42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1418684"/>
            <a:ext cx="8216411" cy="3868232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现代操作系统的两个基本特征是</a:t>
            </a:r>
            <a:r>
              <a:rPr lang="en-US" altLang="zh-CN" dirty="0"/>
              <a:t>( )</a:t>
            </a:r>
            <a:r>
              <a:rPr lang="zh-CN" altLang="zh-CN" dirty="0"/>
              <a:t>和资源共享。</a:t>
            </a:r>
          </a:p>
          <a:p>
            <a:pPr lvl="1"/>
            <a:r>
              <a:rPr lang="en-US" altLang="zh-CN" dirty="0"/>
              <a:t>A</a:t>
            </a:r>
            <a:r>
              <a:rPr lang="zh-CN" altLang="zh-CN" dirty="0"/>
              <a:t>．多道程序设计</a:t>
            </a:r>
            <a:r>
              <a:rPr lang="en-US" altLang="zh-CN" dirty="0"/>
              <a:t>		 B</a:t>
            </a:r>
            <a:r>
              <a:rPr lang="zh-CN" altLang="zh-CN" dirty="0"/>
              <a:t>．中断处理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C</a:t>
            </a:r>
            <a:r>
              <a:rPr lang="zh-CN" altLang="zh-CN" dirty="0"/>
              <a:t>．程序的并发执行</a:t>
            </a:r>
            <a:r>
              <a:rPr lang="en-US" altLang="zh-CN" dirty="0"/>
              <a:t> 		D</a:t>
            </a:r>
            <a:r>
              <a:rPr lang="zh-CN" altLang="zh-CN" dirty="0"/>
              <a:t>．实现分时与实时处理</a:t>
            </a:r>
          </a:p>
          <a:p>
            <a:pPr lvl="1"/>
            <a:r>
              <a:rPr lang="zh-CN" altLang="zh-CN" dirty="0"/>
              <a:t>答案：</a:t>
            </a:r>
            <a:r>
              <a:rPr lang="en-US" altLang="zh-CN" dirty="0"/>
              <a:t>C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以下叙述中正确的为</a:t>
            </a:r>
            <a:r>
              <a:rPr lang="en-US" altLang="zh-CN" dirty="0"/>
              <a:t>( )</a:t>
            </a:r>
            <a:endParaRPr lang="zh-CN" altLang="zh-CN" dirty="0"/>
          </a:p>
          <a:p>
            <a:pPr lvl="1"/>
            <a:r>
              <a:rPr lang="en-US" altLang="zh-CN" dirty="0"/>
              <a:t>A.</a:t>
            </a:r>
            <a:r>
              <a:rPr lang="zh-CN" altLang="zh-CN" dirty="0"/>
              <a:t>批处理作业必须具有作业控制信息</a:t>
            </a:r>
          </a:p>
          <a:p>
            <a:pPr lvl="1"/>
            <a:r>
              <a:rPr lang="en-US" altLang="zh-CN" dirty="0"/>
              <a:t>B.</a:t>
            </a:r>
            <a:r>
              <a:rPr lang="zh-CN" altLang="zh-CN" dirty="0"/>
              <a:t>分时系统不一定都具有人机交互功能 </a:t>
            </a:r>
          </a:p>
          <a:p>
            <a:pPr lvl="1"/>
            <a:r>
              <a:rPr lang="en-US" altLang="zh-CN" dirty="0"/>
              <a:t>C.</a:t>
            </a:r>
            <a:r>
              <a:rPr lang="zh-CN" altLang="zh-CN" dirty="0"/>
              <a:t>从响应时间的角度来看，实时系统与分时系统的要求差不多 </a:t>
            </a:r>
          </a:p>
          <a:p>
            <a:pPr lvl="1"/>
            <a:r>
              <a:rPr lang="en-US" altLang="zh-CN" dirty="0"/>
              <a:t>D.</a:t>
            </a:r>
            <a:r>
              <a:rPr lang="zh-CN" altLang="zh-CN" dirty="0"/>
              <a:t>采用了分时系统，用户可以独占计算机文件系统</a:t>
            </a:r>
          </a:p>
          <a:p>
            <a:pPr lvl="1"/>
            <a:r>
              <a:rPr lang="zh-CN" altLang="zh-CN" dirty="0"/>
              <a:t>答案：</a:t>
            </a:r>
            <a:r>
              <a:rPr lang="en-US" altLang="zh-CN" dirty="0"/>
              <a:t>A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8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880990" y="1523708"/>
            <a:ext cx="7776864" cy="2178844"/>
          </a:xfrm>
        </p:spPr>
        <p:txBody>
          <a:bodyPr/>
          <a:lstStyle/>
          <a:p>
            <a:pPr marL="279797" indent="-279797">
              <a:spcBef>
                <a:spcPts val="9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操作系统是一个大型系统软件，其结构已经历了四代的变革：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第一代的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是无结构的；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第二代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采用了模块式结构；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第三代是层次式结构</a:t>
            </a:r>
          </a:p>
          <a:p>
            <a:pPr marL="279797" indent="-279797">
              <a:spcBef>
                <a:spcPts val="9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现代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结构是微内核结构；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05948" y="427038"/>
            <a:ext cx="4966252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 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结构设计 </a:t>
            </a:r>
          </a:p>
        </p:txBody>
      </p:sp>
    </p:spTree>
    <p:extLst>
      <p:ext uri="{BB962C8B-B14F-4D97-AF65-F5344CB8AC3E}">
        <p14:creationId xmlns:p14="http://schemas.microsoft.com/office/powerpoint/2010/main" val="142574231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880989" y="1399351"/>
            <a:ext cx="8154906" cy="3394472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操作系统中增加了越来越多的功能，并且随着底层硬件更高的性能，更加通用，操作系统的大小和复杂性也随着增加。</a:t>
            </a:r>
          </a:p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为了控制该软件的复杂性，在开发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时，先后引入了分解、模块化、抽象和隐蔽等方法。开发方法的不断发展，促进了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结构的更新换代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>
              <a:lnSpc>
                <a:spcPct val="110000"/>
              </a:lnSpc>
              <a:spcBef>
                <a:spcPts val="90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</a:rPr>
              <a:t> 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384175"/>
            <a:ext cx="4953000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传统的操作系统结构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622207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730300" y="1508760"/>
            <a:ext cx="8100900" cy="3771900"/>
          </a:xfrm>
        </p:spPr>
        <p:txBody>
          <a:bodyPr/>
          <a:lstStyle/>
          <a:p>
            <a:pPr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在早期开发操作系统时，设计者只是把他的注意力放在功能的实现和获得高的效率上，缺乏首尾一致的设计思想。</a:t>
            </a:r>
          </a:p>
          <a:p>
            <a:pPr algn="just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是为数众多的一组过程的集合，各过程之间可以相互调用，在操作系统内部不存在任何结构，因此，有人把它称为整体系统结构。</a:t>
            </a:r>
          </a:p>
          <a:p>
            <a:pPr algn="just" eaLnBrk="1" hangingPunct="1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缺陷：</a:t>
            </a:r>
          </a:p>
          <a:p>
            <a:pPr lvl="1"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设计出的操作系统既庞大又杂乱，缺乏清晰的程序结构。</a:t>
            </a:r>
          </a:p>
          <a:p>
            <a:pPr lvl="1" algn="just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编制出的程序错误很多，给调试工作带来很多困难；增加了维护人员的负担。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49263"/>
            <a:ext cx="4293705" cy="6397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1.5.1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无结构操作系统</a:t>
            </a:r>
          </a:p>
        </p:txBody>
      </p:sp>
    </p:spTree>
    <p:extLst>
      <p:ext uri="{BB962C8B-B14F-4D97-AF65-F5344CB8AC3E}">
        <p14:creationId xmlns:p14="http://schemas.microsoft.com/office/powerpoint/2010/main" val="22198225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1071522" y="1226821"/>
            <a:ext cx="6058148" cy="485592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理论和综合应用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基础课程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考研课程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应用价值</a:t>
            </a:r>
          </a:p>
          <a:p>
            <a:pPr algn="just">
              <a:lnSpc>
                <a:spcPct val="120000"/>
              </a:lnSpc>
              <a:spcBef>
                <a:spcPts val="1275"/>
              </a:spcBef>
              <a:buSzPct val="140000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成绩构成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期末考试占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考勤和作业占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中期考试占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  <a:p>
            <a:pPr marL="0" lvl="1" indent="0" algn="just">
              <a:lnSpc>
                <a:spcPct val="120000"/>
              </a:lnSpc>
              <a:spcBef>
                <a:spcPts val="1275"/>
              </a:spcBef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实验占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2266" y="334963"/>
            <a:ext cx="4969933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考核方式</a:t>
            </a:r>
          </a:p>
        </p:txBody>
      </p:sp>
    </p:spTree>
    <p:extLst>
      <p:ext uri="{BB962C8B-B14F-4D97-AF65-F5344CB8AC3E}">
        <p14:creationId xmlns:p14="http://schemas.microsoft.com/office/powerpoint/2010/main" val="6597252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758436" y="1636248"/>
            <a:ext cx="8100900" cy="2340564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模块化结构（模块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接口法）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使用分块结构的系统包含若干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（模块）；其中，每一块实现一组基本概念以及与其相关的基本属性。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块与块之间的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相互关系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所有各块的实现均可以任意引用其它各块所提供的概念及属性。</a:t>
            </a: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9686" y="412750"/>
            <a:ext cx="5032513" cy="7016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676648139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7"/>
          <p:cNvSpPr>
            <a:spLocks noGrp="1" noChangeArrowheads="1"/>
          </p:cNvSpPr>
          <p:nvPr>
            <p:ph type="title" idx="4294967295"/>
          </p:nvPr>
        </p:nvSpPr>
        <p:spPr>
          <a:xfrm>
            <a:off x="1166191" y="370923"/>
            <a:ext cx="6172200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  <p:sp>
        <p:nvSpPr>
          <p:cNvPr id="114691" name="Text Box 38"/>
          <p:cNvSpPr txBox="1">
            <a:spLocks noChangeArrowheads="1"/>
          </p:cNvSpPr>
          <p:nvPr/>
        </p:nvSpPr>
        <p:spPr bwMode="auto">
          <a:xfrm>
            <a:off x="3412295" y="4623875"/>
            <a:ext cx="33906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1-4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模块化操作系统结构 </a:t>
            </a:r>
          </a:p>
        </p:txBody>
      </p:sp>
      <p:graphicFrame>
        <p:nvGraphicFramePr>
          <p:cNvPr id="114692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025661"/>
              </p:ext>
            </p:extLst>
          </p:nvPr>
        </p:nvGraphicFramePr>
        <p:xfrm>
          <a:off x="988483" y="1883954"/>
          <a:ext cx="68580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4099560" imgH="1508760" progId="Visio.Drawing.4">
                  <p:embed/>
                </p:oleObj>
              </mc:Choice>
              <mc:Fallback>
                <p:oleObj name="VISIO" r:id="rId3" imgW="4099560" imgH="150876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483" y="1883954"/>
                        <a:ext cx="6858000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389658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idx="1"/>
          </p:nvPr>
        </p:nvSpPr>
        <p:spPr>
          <a:xfrm>
            <a:off x="816972" y="1480626"/>
            <a:ext cx="8046894" cy="2721749"/>
          </a:xfrm>
        </p:spPr>
        <p:txBody>
          <a:bodyPr>
            <a:noAutofit/>
          </a:bodyPr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优点：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①提高了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设计的正确性、可理解性和可维护性。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②增强了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的可适应性。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③加速了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的开发过程。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对模块的划分及对接口的规定要精确描述很困难。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②从功能观点来划分模块时，未能将共享资源和独占资源加以区别。</a:t>
            </a:r>
          </a:p>
        </p:txBody>
      </p:sp>
      <p:sp>
        <p:nvSpPr>
          <p:cNvPr id="4" name="Rectangle 37"/>
          <p:cNvSpPr txBox="1">
            <a:spLocks noChangeArrowheads="1"/>
          </p:cNvSpPr>
          <p:nvPr/>
        </p:nvSpPr>
        <p:spPr>
          <a:xfrm>
            <a:off x="1152939" y="384152"/>
            <a:ext cx="5942454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1.5.2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17558820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796546" y="1325881"/>
            <a:ext cx="7830870" cy="261342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使用分层系统结构包含若干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（层）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；其中，每一层实现一组基本概念以及与其相关的基本属性。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FontTx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层与层之间的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相互关系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所有各层的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实现不依赖其以上各层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所提供的概念及其属性，只依赖其直接下层所提供的概念及属性；</a:t>
            </a:r>
          </a:p>
          <a:p>
            <a:pPr>
              <a:lnSpc>
                <a:spcPct val="150000"/>
              </a:lnSpc>
              <a:spcBef>
                <a:spcPts val="900"/>
              </a:spcBef>
              <a:buClr>
                <a:schemeClr val="tx1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每一层均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对其上各层隐藏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其下各层的存在。</a:t>
            </a: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2938" y="434975"/>
            <a:ext cx="5019261" cy="7445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1.5.3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分层式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46838003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idx="1"/>
          </p:nvPr>
        </p:nvSpPr>
        <p:spPr>
          <a:xfrm>
            <a:off x="768448" y="1464048"/>
            <a:ext cx="8100900" cy="2916677"/>
          </a:xfrm>
        </p:spPr>
        <p:txBody>
          <a:bodyPr/>
          <a:lstStyle/>
          <a:p>
            <a:pPr marL="496491" indent="-496491" algn="just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层次的设置时应考虑的几个因素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）程序嵌套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。通常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的每个功能的实现，并非是只用一个程序便能完成的，而是要经由若干个软件层才有可能完成，因此在考虑实现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时，每个功能可能形成的程序嵌套。 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）运行频率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。将那些经常活跃的模块放在最接近硬件的层 。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）公用模块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。把供多种资源管理程序调用的公用模块，设置在最低层， 以便调用。</a:t>
            </a:r>
          </a:p>
          <a:p>
            <a:pPr marL="496491" indent="-496491" algn="just"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）用户接口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。命令接口、程序接口以及图形用户接口。这些接口应设置在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的最高层，直接提供给用户使用。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9686" y="427038"/>
            <a:ext cx="5032513" cy="70167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 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1.5.3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分层式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</a:p>
        </p:txBody>
      </p:sp>
    </p:spTree>
    <p:extLst>
      <p:ext uri="{BB962C8B-B14F-4D97-AF65-F5344CB8AC3E}">
        <p14:creationId xmlns:p14="http://schemas.microsoft.com/office/powerpoint/2010/main" val="153569879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1163392" y="356759"/>
            <a:ext cx="6407510" cy="62071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1.5.4 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操作系统层次化体系结构</a:t>
            </a:r>
          </a:p>
        </p:txBody>
      </p:sp>
      <p:sp>
        <p:nvSpPr>
          <p:cNvPr id="228373" name="Text Box 21"/>
          <p:cNvSpPr txBox="1">
            <a:spLocks noChangeArrowheads="1"/>
          </p:cNvSpPr>
          <p:nvPr/>
        </p:nvSpPr>
        <p:spPr bwMode="auto">
          <a:xfrm>
            <a:off x="2131256" y="1240872"/>
            <a:ext cx="5439646" cy="53448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应用程序</a:t>
            </a:r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2131256" y="2516139"/>
            <a:ext cx="1640894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任务管理</a:t>
            </a:r>
          </a:p>
        </p:txBody>
      </p:sp>
      <p:sp>
        <p:nvSpPr>
          <p:cNvPr id="228375" name="Text Box 23"/>
          <p:cNvSpPr txBox="1">
            <a:spLocks noChangeArrowheads="1"/>
          </p:cNvSpPr>
          <p:nvPr/>
        </p:nvSpPr>
        <p:spPr bwMode="auto">
          <a:xfrm>
            <a:off x="2131256" y="5186320"/>
            <a:ext cx="5439646" cy="522944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硬  件</a:t>
            </a:r>
          </a:p>
        </p:txBody>
      </p:sp>
      <p:sp>
        <p:nvSpPr>
          <p:cNvPr id="228376" name="Text Box 24"/>
          <p:cNvSpPr txBox="1">
            <a:spLocks noChangeArrowheads="1"/>
          </p:cNvSpPr>
          <p:nvPr/>
        </p:nvSpPr>
        <p:spPr bwMode="auto">
          <a:xfrm>
            <a:off x="3989769" y="2516139"/>
            <a:ext cx="1745451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用户扩展处理</a:t>
            </a:r>
          </a:p>
        </p:txBody>
      </p:sp>
      <p:sp>
        <p:nvSpPr>
          <p:cNvPr id="228377" name="Text Box 25"/>
          <p:cNvSpPr txBox="1">
            <a:spLocks noChangeArrowheads="1"/>
          </p:cNvSpPr>
          <p:nvPr/>
        </p:nvSpPr>
        <p:spPr bwMode="auto">
          <a:xfrm>
            <a:off x="4889673" y="3225807"/>
            <a:ext cx="1248180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调度管理</a:t>
            </a:r>
          </a:p>
        </p:txBody>
      </p:sp>
      <p:sp>
        <p:nvSpPr>
          <p:cNvPr id="228378" name="Text Box 26"/>
          <p:cNvSpPr txBox="1">
            <a:spLocks noChangeArrowheads="1"/>
          </p:cNvSpPr>
          <p:nvPr/>
        </p:nvSpPr>
        <p:spPr bwMode="auto">
          <a:xfrm>
            <a:off x="2131256" y="4581043"/>
            <a:ext cx="5439646" cy="52102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硬件抽象层</a:t>
            </a:r>
          </a:p>
        </p:txBody>
      </p:sp>
      <p:sp>
        <p:nvSpPr>
          <p:cNvPr id="228379" name="Text Box 27"/>
          <p:cNvSpPr txBox="1">
            <a:spLocks noChangeArrowheads="1"/>
          </p:cNvSpPr>
          <p:nvPr/>
        </p:nvSpPr>
        <p:spPr bwMode="auto">
          <a:xfrm>
            <a:off x="2131256" y="1879890"/>
            <a:ext cx="5439646" cy="532557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应用编程接口</a:t>
            </a:r>
          </a:p>
        </p:txBody>
      </p:sp>
      <p:sp>
        <p:nvSpPr>
          <p:cNvPr id="228380" name="Text Box 28"/>
          <p:cNvSpPr txBox="1">
            <a:spLocks noChangeArrowheads="1"/>
          </p:cNvSpPr>
          <p:nvPr/>
        </p:nvSpPr>
        <p:spPr bwMode="auto">
          <a:xfrm>
            <a:off x="2131256" y="3225807"/>
            <a:ext cx="1230092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内存管理</a:t>
            </a:r>
          </a:p>
        </p:txBody>
      </p:sp>
      <p:sp>
        <p:nvSpPr>
          <p:cNvPr id="228381" name="Text Box 29"/>
          <p:cNvSpPr txBox="1">
            <a:spLocks noChangeArrowheads="1"/>
          </p:cNvSpPr>
          <p:nvPr/>
        </p:nvSpPr>
        <p:spPr bwMode="auto">
          <a:xfrm>
            <a:off x="3511239" y="3225807"/>
            <a:ext cx="1228700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中断管理</a:t>
            </a:r>
          </a:p>
        </p:txBody>
      </p:sp>
      <p:sp>
        <p:nvSpPr>
          <p:cNvPr id="228382" name="Text Box 30"/>
          <p:cNvSpPr txBox="1">
            <a:spLocks noChangeArrowheads="1"/>
          </p:cNvSpPr>
          <p:nvPr/>
        </p:nvSpPr>
        <p:spPr bwMode="auto">
          <a:xfrm>
            <a:off x="6144534" y="3914694"/>
            <a:ext cx="1426369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时钟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定时器管理</a:t>
            </a:r>
          </a:p>
        </p:txBody>
      </p:sp>
      <p:sp>
        <p:nvSpPr>
          <p:cNvPr id="228383" name="Text Box 31"/>
          <p:cNvSpPr txBox="1">
            <a:spLocks noChangeArrowheads="1"/>
          </p:cNvSpPr>
          <p:nvPr/>
        </p:nvSpPr>
        <p:spPr bwMode="auto">
          <a:xfrm>
            <a:off x="5952839" y="2536921"/>
            <a:ext cx="1618064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I/O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管理</a:t>
            </a:r>
          </a:p>
        </p:txBody>
      </p:sp>
      <p:sp>
        <p:nvSpPr>
          <p:cNvPr id="228384" name="Text Box 32"/>
          <p:cNvSpPr txBox="1">
            <a:spLocks noChangeArrowheads="1"/>
          </p:cNvSpPr>
          <p:nvPr/>
        </p:nvSpPr>
        <p:spPr bwMode="auto">
          <a:xfrm>
            <a:off x="6289790" y="3224851"/>
            <a:ext cx="1294210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出错处理</a:t>
            </a:r>
          </a:p>
        </p:txBody>
      </p:sp>
      <p:sp>
        <p:nvSpPr>
          <p:cNvPr id="228385" name="Text Box 33"/>
          <p:cNvSpPr txBox="1">
            <a:spLocks noChangeArrowheads="1"/>
          </p:cNvSpPr>
          <p:nvPr/>
        </p:nvSpPr>
        <p:spPr bwMode="auto">
          <a:xfrm>
            <a:off x="2131257" y="3914694"/>
            <a:ext cx="3821582" cy="6120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同步、通信管理（消息队列，信号量，事件，异步信号）</a:t>
            </a:r>
          </a:p>
        </p:txBody>
      </p:sp>
      <p:sp>
        <p:nvSpPr>
          <p:cNvPr id="118800" name="Rectangle 34"/>
          <p:cNvSpPr>
            <a:spLocks noChangeArrowheads="1"/>
          </p:cNvSpPr>
          <p:nvPr/>
        </p:nvSpPr>
        <p:spPr bwMode="auto">
          <a:xfrm>
            <a:off x="2131256" y="5812149"/>
            <a:ext cx="6256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1-5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DeltaCORE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的体系结构：层次＋模块结构</a:t>
            </a:r>
          </a:p>
        </p:txBody>
      </p:sp>
      <p:sp>
        <p:nvSpPr>
          <p:cNvPr id="228387" name="AutoShape 35"/>
          <p:cNvSpPr>
            <a:spLocks/>
          </p:cNvSpPr>
          <p:nvPr/>
        </p:nvSpPr>
        <p:spPr bwMode="auto">
          <a:xfrm>
            <a:off x="1912467" y="1517072"/>
            <a:ext cx="104488" cy="4010891"/>
          </a:xfrm>
          <a:prstGeom prst="leftBrace">
            <a:avLst>
              <a:gd name="adj1" fmla="val 15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388" name="Rectangle 36"/>
          <p:cNvSpPr>
            <a:spLocks noChangeArrowheads="1"/>
          </p:cNvSpPr>
          <p:nvPr/>
        </p:nvSpPr>
        <p:spPr bwMode="auto">
          <a:xfrm>
            <a:off x="1470460" y="3037634"/>
            <a:ext cx="400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仿宋" panose="02010609060101010101" pitchFamily="49" charset="-122"/>
                <a:ea typeface="仿宋" panose="02010609060101010101" pitchFamily="49" charset="-122"/>
              </a:rPr>
              <a:t>分层次</a:t>
            </a:r>
          </a:p>
        </p:txBody>
      </p:sp>
      <p:sp>
        <p:nvSpPr>
          <p:cNvPr id="228389" name="Rectangle 37"/>
          <p:cNvSpPr>
            <a:spLocks noChangeArrowheads="1"/>
          </p:cNvSpPr>
          <p:nvPr/>
        </p:nvSpPr>
        <p:spPr bwMode="auto">
          <a:xfrm>
            <a:off x="8041482" y="3264333"/>
            <a:ext cx="400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模块化</a:t>
            </a:r>
          </a:p>
        </p:txBody>
      </p:sp>
      <p:sp>
        <p:nvSpPr>
          <p:cNvPr id="228390" name="AutoShape 38"/>
          <p:cNvSpPr>
            <a:spLocks/>
          </p:cNvSpPr>
          <p:nvPr/>
        </p:nvSpPr>
        <p:spPr bwMode="auto">
          <a:xfrm>
            <a:off x="7730444" y="2578485"/>
            <a:ext cx="269081" cy="2019336"/>
          </a:xfrm>
          <a:prstGeom prst="rightBrace">
            <a:avLst>
              <a:gd name="adj1" fmla="val 3056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211533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58C3EF-EBAF-4044-9E94-B6E0304B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44" y="1840924"/>
            <a:ext cx="8077986" cy="3868232"/>
          </a:xfrm>
        </p:spPr>
        <p:txBody>
          <a:bodyPr/>
          <a:lstStyle/>
          <a:p>
            <a:r>
              <a:rPr lang="zh-CN" altLang="en-US" dirty="0"/>
              <a:t>下面描述哪项是正确的：</a:t>
            </a:r>
            <a:endParaRPr lang="en-US" altLang="zh-CN" dirty="0"/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和模块化结构相比，分层结构更易于并行开发软件</a:t>
            </a:r>
            <a:endParaRPr lang="en-US" altLang="zh-CN" dirty="0"/>
          </a:p>
          <a:p>
            <a:pPr lvl="1"/>
            <a:r>
              <a:rPr lang="en-US" altLang="zh-CN" dirty="0"/>
              <a:t>B </a:t>
            </a:r>
            <a:r>
              <a:rPr lang="zh-CN" altLang="en-US" dirty="0"/>
              <a:t>和整体式结构相比，分层结构具有更好的系统性能</a:t>
            </a:r>
            <a:endParaRPr lang="en-US" altLang="zh-CN" dirty="0"/>
          </a:p>
          <a:p>
            <a:pPr lvl="1"/>
            <a:r>
              <a:rPr lang="en-US" altLang="zh-CN" dirty="0"/>
              <a:t>C </a:t>
            </a:r>
            <a:r>
              <a:rPr lang="zh-CN" altLang="en-US" dirty="0"/>
              <a:t>和模块化结构相比，采用分层结构的更易于验证新开发功能的正确性</a:t>
            </a:r>
            <a:endParaRPr lang="en-US" altLang="zh-CN" dirty="0"/>
          </a:p>
          <a:p>
            <a:pPr lvl="1"/>
            <a:r>
              <a:rPr lang="en-US" altLang="zh-CN" dirty="0"/>
              <a:t>D </a:t>
            </a:r>
            <a:r>
              <a:rPr lang="zh-CN" altLang="en-US" dirty="0"/>
              <a:t>在分层结构中，底层的代码可以调用更高层的函数</a:t>
            </a:r>
            <a:endParaRPr lang="en-US" altLang="zh-CN" dirty="0"/>
          </a:p>
          <a:p>
            <a:pPr lvl="1"/>
            <a:r>
              <a:rPr lang="zh-CN" altLang="en-US" dirty="0"/>
              <a:t>答案：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CAC1BD4-4036-4D75-B67D-50BBA12F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小测试</a:t>
            </a:r>
          </a:p>
        </p:txBody>
      </p:sp>
    </p:spTree>
    <p:extLst>
      <p:ext uri="{BB962C8B-B14F-4D97-AF65-F5344CB8AC3E}">
        <p14:creationId xmlns:p14="http://schemas.microsoft.com/office/powerpoint/2010/main" val="3396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66191" y="322263"/>
            <a:ext cx="7977809" cy="857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服务器模式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(Client-Server Model) </a:t>
            </a:r>
            <a:endParaRPr lang="zh-CN" altLang="en-US" sz="3000" b="1" dirty="0">
              <a:solidFill>
                <a:srgbClr val="4A66AC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811" name="Text Box 6"/>
          <p:cNvSpPr txBox="1">
            <a:spLocks noChangeArrowheads="1"/>
          </p:cNvSpPr>
          <p:nvPr/>
        </p:nvSpPr>
        <p:spPr bwMode="auto">
          <a:xfrm>
            <a:off x="1893264" y="2690296"/>
            <a:ext cx="45448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1-6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单机环境下的客户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服务器模式 </a:t>
            </a:r>
          </a:p>
        </p:txBody>
      </p:sp>
      <p:graphicFrame>
        <p:nvGraphicFramePr>
          <p:cNvPr id="1198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572230"/>
              </p:ext>
            </p:extLst>
          </p:nvPr>
        </p:nvGraphicFramePr>
        <p:xfrm>
          <a:off x="1276136" y="1363433"/>
          <a:ext cx="6533053" cy="1297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4" imgW="3147060" imgH="640080" progId="Visio.Drawing.4">
                  <p:embed/>
                </p:oleObj>
              </mc:Choice>
              <mc:Fallback>
                <p:oleObj name="VISIO" r:id="rId4" imgW="3147060" imgH="6400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136" y="1363433"/>
                        <a:ext cx="6533053" cy="1297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16A66678-DCB2-9D49-BEFC-25384D8A48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6114" y="3509086"/>
            <a:ext cx="4433451" cy="239026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提高了系统的可扩展性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增强了系统的可靠性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可移植性好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提供了对分布式系统的支持</a:t>
            </a:r>
            <a:endParaRPr lang="en-US" altLang="zh-C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8376BA-7011-7346-905C-6F6218501558}"/>
              </a:ext>
            </a:extLst>
          </p:cNvPr>
          <p:cNvSpPr txBox="1">
            <a:spLocks noChangeArrowheads="1"/>
          </p:cNvSpPr>
          <p:nvPr/>
        </p:nvSpPr>
        <p:spPr>
          <a:xfrm>
            <a:off x="4542662" y="3519598"/>
            <a:ext cx="4433451" cy="239026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3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14350" indent="-134541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6858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572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4541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509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缺点</a:t>
            </a:r>
          </a:p>
          <a:p>
            <a:pPr lvl="1"/>
            <a:r>
              <a:rPr lang="zh-CN" altLang="en-US" sz="2400" dirty="0"/>
              <a:t>运行效率有所降低：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400" dirty="0"/>
              <a:t> 消息传递开销</a:t>
            </a:r>
            <a:r>
              <a:rPr lang="en-US" altLang="zh-CN" sz="2400" dirty="0"/>
              <a:t>+</a:t>
            </a:r>
            <a:r>
              <a:rPr lang="zh-CN" altLang="en-US" sz="2400" dirty="0"/>
              <a:t>模式切换开销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98772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028"/>
          <p:cNvSpPr txBox="1">
            <a:spLocks noChangeArrowheads="1"/>
          </p:cNvSpPr>
          <p:nvPr/>
        </p:nvSpPr>
        <p:spPr bwMode="auto">
          <a:xfrm>
            <a:off x="1064208" y="-112386"/>
            <a:ext cx="8586953" cy="115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面向对象的程序设计技术</a:t>
            </a:r>
            <a:endParaRPr lang="en-US" altLang="zh-CN" sz="30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(Object-Orientated Programming) </a:t>
            </a:r>
          </a:p>
        </p:txBody>
      </p:sp>
      <p:sp>
        <p:nvSpPr>
          <p:cNvPr id="122883" name="Text Box 1029"/>
          <p:cNvSpPr txBox="1">
            <a:spLocks noChangeArrowheads="1"/>
          </p:cNvSpPr>
          <p:nvPr/>
        </p:nvSpPr>
        <p:spPr bwMode="auto">
          <a:xfrm>
            <a:off x="746156" y="1571680"/>
            <a:ext cx="5839568" cy="435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面向对象技术的基本概念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，是指在现实世界中具有相同属性、服从相同规则的一系列事物的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，而把其中的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具体事物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kumimoji="1"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对象的实例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endParaRPr kumimoji="1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中的各类实体如进程、线程、消息、存储器等，都使用了对象这一概念，相应地，便有进程对象线程对象、 存储器对象等。 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6065228" y="5221855"/>
            <a:ext cx="32640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图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1-7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一个对象的示意图 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5610"/>
              </p:ext>
            </p:extLst>
          </p:nvPr>
        </p:nvGraphicFramePr>
        <p:xfrm>
          <a:off x="7110281" y="2419820"/>
          <a:ext cx="1173956" cy="2471740"/>
        </p:xfrm>
        <a:graphic>
          <a:graphicData uri="http://schemas.openxmlformats.org/drawingml/2006/table">
            <a:tbl>
              <a:tblPr/>
              <a:tblGrid>
                <a:gridCol w="1173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数据结构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过程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68552" marR="68552" marT="34285" marB="3428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548975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4"/>
          <p:cNvSpPr txBox="1">
            <a:spLocks noChangeArrowheads="1"/>
          </p:cNvSpPr>
          <p:nvPr/>
        </p:nvSpPr>
        <p:spPr bwMode="auto">
          <a:xfrm>
            <a:off x="516835" y="1414665"/>
            <a:ext cx="8222209" cy="474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面向对象技术的优点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可修改性和可扩充性。由于隐蔽了表示实体的数据和操作，因而可以改变对象的表示而不会影响其它部分， 从而可以方便地改变老的对象和增加新的对象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继承性。继承性是面向对象技术所具有的重要特性。继承性是指子对象可以继承父对象的属性，这样，在创建一个新的对象时， 便可减少大量的时空开销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+mj-lt"/>
              <a:buNone/>
            </a:pP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(3) </a:t>
            </a: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正确性和可靠性。由于对象是构成操作系统的基本单元，可以独立地对它进行测试，这样，比较易于保证其正确性和可靠性，从而比较容易保证整个系统的正确性和可靠性 </a:t>
            </a:r>
          </a:p>
        </p:txBody>
      </p:sp>
      <p:sp>
        <p:nvSpPr>
          <p:cNvPr id="5" name="Text Box 1028">
            <a:extLst>
              <a:ext uri="{FF2B5EF4-FFF2-40B4-BE49-F238E27FC236}">
                <a16:creationId xmlns:a16="http://schemas.microsoft.com/office/drawing/2014/main" id="{6DEB8BF4-C38F-6340-A054-2566054AB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208" y="-72630"/>
            <a:ext cx="8586953" cy="115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1" hangingPunct="1"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ctr" eaLnBrk="1" hangingPunct="1">
              <a:defRPr sz="4400">
                <a:latin typeface="Calibri" pitchFamily="34" charset="0"/>
                <a:ea typeface="宋体" charset="-122"/>
              </a:defRPr>
            </a:lvl2pPr>
            <a:lvl3pPr algn="ctr" eaLnBrk="1" hangingPunct="1">
              <a:defRPr sz="4400">
                <a:latin typeface="Calibri" pitchFamily="34" charset="0"/>
                <a:ea typeface="宋体" charset="-122"/>
              </a:defRPr>
            </a:lvl3pPr>
            <a:lvl4pPr algn="ctr" eaLnBrk="1" hangingPunct="1">
              <a:defRPr sz="4400">
                <a:latin typeface="Calibri" pitchFamily="34" charset="0"/>
                <a:ea typeface="宋体" charset="-122"/>
              </a:defRPr>
            </a:lvl4pPr>
            <a:lvl5pPr algn="ctr" eaLnBrk="1" hangingPunct="1">
              <a:defRPr sz="4400">
                <a:latin typeface="Calibri" pitchFamily="34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charset="-122"/>
              </a:defRPr>
            </a:lvl9pPr>
          </a:lstStyle>
          <a:p>
            <a:pPr algn="l">
              <a:defRPr/>
            </a:pP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面向对象的程序设计技术</a:t>
            </a:r>
            <a:endParaRPr lang="en-US" altLang="zh-CN" sz="3000" dirty="0">
              <a:solidFill>
                <a:srgbClr val="4A66AC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>
              <a:defRPr/>
            </a:pPr>
            <a:r>
              <a:rPr lang="en-US" altLang="zh-CN" sz="3000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(Object-Orientated Programming) </a:t>
            </a:r>
          </a:p>
        </p:txBody>
      </p:sp>
    </p:spTree>
    <p:extLst>
      <p:ext uri="{BB962C8B-B14F-4D97-AF65-F5344CB8AC3E}">
        <p14:creationId xmlns:p14="http://schemas.microsoft.com/office/powerpoint/2010/main" val="7762551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E0499821-1860-4317-B87F-5040194FE4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6928" y="1355409"/>
            <a:ext cx="8269402" cy="4876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ct val="20000"/>
              </a:spcAft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课程教材：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ct val="20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计算机操作系统，汤小丹、汤子瀛等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西安电子科技大学出版社（第四版）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操作系统应用编程，刘玓、陈佳、肖堃、丁熠，人民邮电出版社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Aft>
                <a:spcPct val="20000"/>
              </a:spcAft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参考书目：</a:t>
            </a:r>
          </a:p>
          <a:p>
            <a:pPr lvl="1" eaLnBrk="1" hangingPunct="1">
              <a:spcAft>
                <a:spcPct val="20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现代操作系统，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Andrew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S.Tanenbaum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0" eaLnBrk="1" hangingPunct="1">
              <a:spcAft>
                <a:spcPct val="20000"/>
              </a:spcAft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陈向群译，机械工业出版社，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2009.7</a:t>
            </a:r>
          </a:p>
          <a:p>
            <a:pPr lvl="1" eaLnBrk="1" hangingPunct="1"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 Internals and Design principles, William Stallings ,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TsingHua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 Press</a:t>
            </a:r>
          </a:p>
          <a:p>
            <a:pPr lvl="1" eaLnBrk="1" hangingPunct="1">
              <a:spcAft>
                <a:spcPct val="20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Applied Operating System Concepts , Abraham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Silberschatz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 ,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Higher Education Press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F86926-A0F6-42E2-9689-9712E25095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3538" y="311150"/>
            <a:ext cx="7510462" cy="6619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r>
              <a:rPr lang="en-US" altLang="zh-CN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rgbClr val="4A66A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参考书籍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>
          <a:xfrm>
            <a:off x="702165" y="1804182"/>
            <a:ext cx="7884876" cy="20193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所谓微内核技术，是指精心设计的、能实现现代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核心功能的小型内核，它与一般的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OS(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不同， 它更小更精炼，它不仅运行在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核心态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，而且开机后常驻内存， 它不会因内存紧张而被换出内存。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当前比较流行的、能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支持多处理机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几乎全部都采用了微内核结构，如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 OS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2000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endParaRPr kumimoji="1" lang="en-US" altLang="zh-CN" sz="1800" dirty="0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3182" y="314809"/>
            <a:ext cx="6172200" cy="703262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1.5.5 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微内核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129389648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4"/>
          <p:cNvSpPr txBox="1">
            <a:spLocks noChangeArrowheads="1"/>
          </p:cNvSpPr>
          <p:nvPr/>
        </p:nvSpPr>
        <p:spPr bwMode="auto">
          <a:xfrm>
            <a:off x="739838" y="1713073"/>
            <a:ext cx="7884876" cy="265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Ø"/>
              <a:defRPr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微内核所提供的功能，通常都是一些最基本的功能，如进程管理、低级存储器管理、中断和陷入处理、进程间通信、 低级</a:t>
            </a:r>
            <a:r>
              <a:rPr lang="en-US" altLang="zh-CN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zh-CN" altLang="en-US" sz="24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微内核特点             </a:t>
            </a:r>
            <a:endParaRPr lang="en-US" altLang="zh-CN" sz="2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足够小的内核。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基于客户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服务器模式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应用“</a:t>
            </a:r>
            <a:r>
              <a:rPr lang="zh-CN" altLang="en-US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机制与策略分离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”原理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采用面向对象技术 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zh-CN" altLang="en-US" sz="1800" b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39686" y="398221"/>
            <a:ext cx="5969773" cy="70246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1.5.5 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微内核</a:t>
            </a:r>
            <a:r>
              <a:rPr lang="en-US" altLang="zh-CN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000" b="1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536246200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833CD6-EC6C-4B4B-BEC2-55D45418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4" y="1807057"/>
            <a:ext cx="8077986" cy="3868232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提高了可扩展性</a:t>
            </a:r>
            <a:endParaRPr lang="en-US" altLang="zh-CN" dirty="0"/>
          </a:p>
          <a:p>
            <a:pPr lvl="1"/>
            <a:r>
              <a:rPr lang="zh-CN" altLang="en-US" dirty="0"/>
              <a:t>增强了可靠性</a:t>
            </a:r>
            <a:endParaRPr lang="en-US" altLang="zh-CN" dirty="0"/>
          </a:p>
          <a:p>
            <a:pPr lvl="1"/>
            <a:r>
              <a:rPr lang="zh-CN" altLang="en-US" dirty="0"/>
              <a:t>可移植性强</a:t>
            </a:r>
            <a:endParaRPr lang="en-US" altLang="zh-CN" dirty="0"/>
          </a:p>
          <a:p>
            <a:pPr lvl="1"/>
            <a:r>
              <a:rPr lang="zh-CN" altLang="en-US" dirty="0"/>
              <a:t>提供了对分布式系统的支持</a:t>
            </a:r>
            <a:endParaRPr lang="en-US" altLang="zh-CN" dirty="0"/>
          </a:p>
          <a:p>
            <a:pPr lvl="1"/>
            <a:r>
              <a:rPr lang="zh-CN" altLang="en-US" dirty="0"/>
              <a:t>融入了面向对象技术</a:t>
            </a:r>
            <a:endParaRPr lang="en-US" altLang="zh-CN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zh-CN" altLang="en-US" dirty="0"/>
              <a:t>性能代价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95676A2-8C74-4780-8923-A143504E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微内核技术的优点和问题</a:t>
            </a:r>
          </a:p>
        </p:txBody>
      </p:sp>
    </p:spTree>
    <p:extLst>
      <p:ext uri="{BB962C8B-B14F-4D97-AF65-F5344CB8AC3E}">
        <p14:creationId xmlns:p14="http://schemas.microsoft.com/office/powerpoint/2010/main" val="18525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CC78065-4273-4E4A-8A86-3B8B851B9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试比较分层式结构和模块式结构的异同？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EF3396-FAA9-4A7D-8CD0-95615723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" y="2463847"/>
            <a:ext cx="8761355" cy="28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EE08AC2-04F2-4501-9F0E-52D3606A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微内核具有哪些优点？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E2150-492F-4F55-8C26-4C81D26F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8" y="2453614"/>
            <a:ext cx="8379619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18E99315-43A3-4B2A-974A-D17288D33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课后复习</a:t>
            </a:r>
          </a:p>
        </p:txBody>
      </p:sp>
      <p:sp>
        <p:nvSpPr>
          <p:cNvPr id="111619" name="Rectangle 4">
            <a:extLst>
              <a:ext uri="{FF2B5EF4-FFF2-40B4-BE49-F238E27FC236}">
                <a16:creationId xmlns:a16="http://schemas.microsoft.com/office/drawing/2014/main" id="{109AF7ED-4AAA-4489-A70F-20116230A2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3886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1.</a:t>
            </a:r>
            <a:r>
              <a:rPr lang="zh-CN" altLang="en-US"/>
              <a:t>解释操作系统在计算机系统中的地位和基本功能。</a:t>
            </a:r>
          </a:p>
          <a:p>
            <a:pPr eaLnBrk="1" hangingPunct="1">
              <a:defRPr/>
            </a:pPr>
            <a:r>
              <a:rPr lang="en-US" altLang="zh-CN"/>
              <a:t>2.</a:t>
            </a:r>
            <a:r>
              <a:rPr lang="zh-CN" altLang="en-US"/>
              <a:t>简述批处理系统、分时系统以及实时系统各自的特点。</a:t>
            </a:r>
          </a:p>
          <a:p>
            <a:pPr eaLnBrk="1" hangingPunct="1">
              <a:defRPr/>
            </a:pPr>
            <a:r>
              <a:rPr lang="en-US" altLang="zh-CN"/>
              <a:t>3.</a:t>
            </a:r>
            <a:r>
              <a:rPr lang="zh-CN" altLang="en-US"/>
              <a:t>并发和并行有何区别</a:t>
            </a:r>
            <a:r>
              <a:rPr lang="en-US" altLang="zh-CN"/>
              <a:t>?</a:t>
            </a:r>
          </a:p>
          <a:p>
            <a:pPr eaLnBrk="1" hangingPunct="1">
              <a:defRPr/>
            </a:pPr>
            <a:r>
              <a:rPr lang="en-US" altLang="zh-CN"/>
              <a:t>4.</a:t>
            </a:r>
            <a:r>
              <a:rPr lang="zh-CN" altLang="en-US"/>
              <a:t>什么是操作系统</a:t>
            </a:r>
            <a:r>
              <a:rPr lang="en-US" altLang="zh-CN"/>
              <a:t>?</a:t>
            </a:r>
            <a:r>
              <a:rPr lang="zh-CN" altLang="en-US"/>
              <a:t>从资源管理的角度去分析操作系统，它的主要功能是什么</a:t>
            </a:r>
            <a:r>
              <a:rPr lang="en-US" altLang="zh-CN"/>
              <a:t>?</a:t>
            </a:r>
          </a:p>
          <a:p>
            <a:pPr eaLnBrk="1" hangingPunct="1">
              <a:defRPr/>
            </a:pPr>
            <a:r>
              <a:rPr lang="en-US" altLang="zh-CN"/>
              <a:t>5.</a:t>
            </a:r>
            <a:r>
              <a:rPr lang="zh-CN" altLang="en-US"/>
              <a:t>操作系统的主要特征是什么</a:t>
            </a:r>
            <a:r>
              <a:rPr lang="en-US" altLang="zh-CN"/>
              <a:t>?</a:t>
            </a:r>
            <a:r>
              <a:rPr lang="zh-CN" altLang="en-US"/>
              <a:t>为什么会具有这样的待征</a:t>
            </a:r>
            <a:r>
              <a:rPr lang="en-US" altLang="zh-CN"/>
              <a:t>?</a:t>
            </a:r>
          </a:p>
          <a:p>
            <a:pPr eaLnBrk="1" hangingPunct="1">
              <a:defRPr/>
            </a:pPr>
            <a:endParaRPr lang="en-US" altLang="zh-CN"/>
          </a:p>
          <a:p>
            <a:pPr eaLnBrk="1" hangingPunct="1">
              <a:lnSpc>
                <a:spcPct val="90000"/>
              </a:lnSpc>
              <a:defRPr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08D2C-4A24-4B54-913A-CEC6DB2C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745" y="1449581"/>
            <a:ext cx="3902075" cy="668780"/>
          </a:xfrm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3000" dirty="0">
                <a:solidFill>
                  <a:srgbClr val="4A66AC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40080" y="2118361"/>
            <a:ext cx="7491046" cy="16799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191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感谢观看！</a:t>
            </a: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lt"/>
              </a:rPr>
              <a:t>授课教师：王佳昊     </a:t>
            </a:r>
            <a:r>
              <a:rPr lang="en-US" altLang="zh-CN" dirty="0">
                <a:sym typeface="+mn-lt"/>
              </a:rPr>
              <a:t>			</a:t>
            </a:r>
            <a:r>
              <a:rPr lang="en-US" altLang="zh-CN">
                <a:sym typeface="+mn-lt"/>
              </a:rPr>
              <a:t>	</a:t>
            </a:r>
          </a:p>
          <a:p>
            <a:r>
              <a:rPr lang="zh-CN" altLang="en-US">
                <a:sym typeface="+mn-lt"/>
              </a:rPr>
              <a:t>电子</a:t>
            </a:r>
            <a:r>
              <a:rPr lang="zh-CN" altLang="en-US" dirty="0">
                <a:sym typeface="+mn-lt"/>
              </a:rPr>
              <a:t>邮箱：</a:t>
            </a:r>
            <a:r>
              <a:rPr lang="en-US" altLang="zh-CN" dirty="0">
                <a:sym typeface="+mn-lt"/>
              </a:rPr>
              <a:t>wangjh@uestc.edu.cn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47">
        <p:fade/>
      </p:transition>
    </mc:Choice>
    <mc:Fallback xmlns="">
      <p:transition spd="med" advTm="104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1 软件工程概述 h5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菱形网格 16x9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9_TF03031015" id="{4D6D15B2-A3EB-4896-B32E-5E1845D70213}" vid="{3C8FFD1D-C814-4C51-B282-C32E538AEF55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菱形网格 16x9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9_TF03031015" id="{4D6D15B2-A3EB-4896-B32E-5E1845D70213}" vid="{3C8FFD1D-C814-4C51-B282-C32E538AEF55}"/>
    </a:ext>
  </a:extLst>
</a:theme>
</file>

<file path=ppt/theme/theme4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21521</TotalTime>
  <Words>6212</Words>
  <Application>Microsoft Office PowerPoint</Application>
  <PresentationFormat>全屏显示(4:3)</PresentationFormat>
  <Paragraphs>931</Paragraphs>
  <Slides>97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7" baseType="lpstr">
      <vt:lpstr>Adobe 仿宋 Std R</vt:lpstr>
      <vt:lpstr>仿宋</vt:lpstr>
      <vt:lpstr>仿宋_GB2312</vt:lpstr>
      <vt:lpstr>黑体</vt:lpstr>
      <vt:lpstr>华文楷体</vt:lpstr>
      <vt:lpstr>楷体</vt:lpstr>
      <vt:lpstr>楷体_GB2312</vt:lpstr>
      <vt:lpstr>宋体</vt:lpstr>
      <vt:lpstr>Microsoft Yahei</vt:lpstr>
      <vt:lpstr>Microsoft Yahei</vt:lpstr>
      <vt:lpstr>Microsoft Yahei</vt:lpstr>
      <vt:lpstr>Arial</vt:lpstr>
      <vt:lpstr>Arial Black</vt:lpstr>
      <vt:lpstr>Calibri</vt:lpstr>
      <vt:lpstr>Times New Roman</vt:lpstr>
      <vt:lpstr>Wingdings</vt:lpstr>
      <vt:lpstr>菱形网格 16x9</vt:lpstr>
      <vt:lpstr>默认设计模板</vt:lpstr>
      <vt:lpstr>1_菱形网格 16x9</vt:lpstr>
      <vt:lpstr>VISIO</vt:lpstr>
      <vt:lpstr>PowerPoint 演示文稿</vt:lpstr>
      <vt:lpstr>操作系统原理与实践</vt:lpstr>
      <vt:lpstr>课程介绍</vt:lpstr>
      <vt:lpstr>PowerPoint 演示文稿</vt:lpstr>
      <vt:lpstr>课程介绍</vt:lpstr>
      <vt:lpstr>课程目标</vt:lpstr>
      <vt:lpstr>课程指标点</vt:lpstr>
      <vt:lpstr>考核方式</vt:lpstr>
      <vt:lpstr>教材&amp;参考书籍</vt:lpstr>
      <vt:lpstr>网络资源</vt:lpstr>
      <vt:lpstr>课程构成</vt:lpstr>
      <vt:lpstr>PowerPoint 演示文稿</vt:lpstr>
      <vt:lpstr>讨论</vt:lpstr>
      <vt:lpstr>讨论</vt:lpstr>
      <vt:lpstr>讨论</vt:lpstr>
      <vt:lpstr>讨论</vt:lpstr>
      <vt:lpstr>讨论</vt:lpstr>
      <vt:lpstr>讨论</vt:lpstr>
      <vt:lpstr>  讨论：操作系统的概念 </vt:lpstr>
      <vt:lpstr>  其它定义（汤 第三版）</vt:lpstr>
      <vt:lpstr>第一章 操作系统概论</vt:lpstr>
      <vt:lpstr>1.1.1 操作系统的目标</vt:lpstr>
      <vt:lpstr>补充：计算机硬件介绍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操作系统的作用(3)</vt:lpstr>
      <vt:lpstr>典型问题</vt:lpstr>
      <vt:lpstr>1.2 操作系统的发展过程</vt:lpstr>
      <vt:lpstr>1.2.1 未配置操作系统的计算机系统</vt:lpstr>
      <vt:lpstr>第 1 代电子管计算机—世界上第一台计算机</vt:lpstr>
      <vt:lpstr>1.2.1 未配置操作系统的计算机系统</vt:lpstr>
      <vt:lpstr>1.2.1 未配置操作系统的计算机系统</vt:lpstr>
      <vt:lpstr>PowerPoint 演示文稿</vt:lpstr>
      <vt:lpstr>1.2.2  单道批处理系统</vt:lpstr>
      <vt:lpstr>PowerPoint 演示文稿</vt:lpstr>
      <vt:lpstr> 1.2.2 单道批处理系统</vt:lpstr>
      <vt:lpstr>图1－5</vt:lpstr>
      <vt:lpstr>1.2.3 多道批处理系统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1.2.4 分时操作系统</vt:lpstr>
      <vt:lpstr>（1） 单道分时系统示意图</vt:lpstr>
      <vt:lpstr>（2）具有“前台”和“后台”的分时系统示例</vt:lpstr>
      <vt:lpstr>1.2.4 分时操作系统</vt:lpstr>
      <vt:lpstr>影响响应时间的若干因素</vt:lpstr>
      <vt:lpstr>计算机考研《操作系统》单项选择题</vt:lpstr>
      <vt:lpstr> 1.2.5  实时系统</vt:lpstr>
      <vt:lpstr>实时信息处理</vt:lpstr>
      <vt:lpstr>二、实时任务的类型</vt:lpstr>
      <vt:lpstr>三、实时系统的特征</vt:lpstr>
      <vt:lpstr>1.2.6 微机操作系统的发展</vt:lpstr>
      <vt:lpstr>小测试</vt:lpstr>
      <vt:lpstr>典型问题</vt:lpstr>
      <vt:lpstr>典型问题</vt:lpstr>
      <vt:lpstr>典型问题</vt:lpstr>
      <vt:lpstr>1.3 操作系统的基本特征 </vt:lpstr>
      <vt:lpstr>1.3.1 并发</vt:lpstr>
      <vt:lpstr> </vt:lpstr>
      <vt:lpstr>2.6.1 进程与线程</vt:lpstr>
      <vt:lpstr>PowerPoint 演示文稿</vt:lpstr>
      <vt:lpstr>1.3.2 共享</vt:lpstr>
      <vt:lpstr>PowerPoint 演示文稿</vt:lpstr>
      <vt:lpstr>1.3.3 虚拟性</vt:lpstr>
      <vt:lpstr>1.3.4 异步性</vt:lpstr>
      <vt:lpstr>1.4 操作系统的主要功能</vt:lpstr>
      <vt:lpstr>总结：操作系统控制结构</vt:lpstr>
      <vt:lpstr>小测试</vt:lpstr>
      <vt:lpstr>1.5 OS结构设计 </vt:lpstr>
      <vt:lpstr>传统的操作系统结构 </vt:lpstr>
      <vt:lpstr>1.5.1 无结构操作系统</vt:lpstr>
      <vt:lpstr>1.5.2 模块化OS结构 </vt:lpstr>
      <vt:lpstr>1.5.2 模块化OS结构 </vt:lpstr>
      <vt:lpstr>PowerPoint 演示文稿</vt:lpstr>
      <vt:lpstr> 1.5.3 分层式OS结构 </vt:lpstr>
      <vt:lpstr> 1.5.3 分层式OS结构 </vt:lpstr>
      <vt:lpstr>1.5.4 操作系统层次化体系结构</vt:lpstr>
      <vt:lpstr>小测试</vt:lpstr>
      <vt:lpstr>客户/服务器模式(Client-Server Model) </vt:lpstr>
      <vt:lpstr>PowerPoint 演示文稿</vt:lpstr>
      <vt:lpstr>PowerPoint 演示文稿</vt:lpstr>
      <vt:lpstr>1.5.5 微内核OS结构</vt:lpstr>
      <vt:lpstr>PowerPoint 演示文稿</vt:lpstr>
      <vt:lpstr>微内核技术的优点和问题</vt:lpstr>
      <vt:lpstr>典型问题</vt:lpstr>
      <vt:lpstr>典型问题</vt:lpstr>
      <vt:lpstr>课后复习</vt:lpstr>
      <vt:lpstr>作业</vt:lpstr>
      <vt:lpstr>感谢观看！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软件工程概述 h5</dc:title>
  <dc:creator>lan tian</dc:creator>
  <cp:lastModifiedBy>blues yao</cp:lastModifiedBy>
  <cp:revision>486</cp:revision>
  <dcterms:created xsi:type="dcterms:W3CDTF">2018-03-05T08:16:37Z</dcterms:created>
  <dcterms:modified xsi:type="dcterms:W3CDTF">2023-03-06T03:18:35Z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